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1" r:id="rId1"/>
    <p:sldMasterId id="2147484243" r:id="rId2"/>
    <p:sldMasterId id="2147484255" r:id="rId3"/>
    <p:sldMasterId id="2147484267" r:id="rId4"/>
    <p:sldMasterId id="2147484279" r:id="rId5"/>
    <p:sldMasterId id="2147484291" r:id="rId6"/>
    <p:sldMasterId id="2147484303" r:id="rId7"/>
    <p:sldMasterId id="2147484315" r:id="rId8"/>
  </p:sldMasterIdLst>
  <p:notesMasterIdLst>
    <p:notesMasterId r:id="rId49"/>
  </p:notesMasterIdLst>
  <p:handoutMasterIdLst>
    <p:handoutMasterId r:id="rId50"/>
  </p:handoutMasterIdLst>
  <p:sldIdLst>
    <p:sldId id="256" r:id="rId9"/>
    <p:sldId id="344" r:id="rId10"/>
    <p:sldId id="415" r:id="rId11"/>
    <p:sldId id="375" r:id="rId12"/>
    <p:sldId id="383" r:id="rId13"/>
    <p:sldId id="384" r:id="rId14"/>
    <p:sldId id="416" r:id="rId15"/>
    <p:sldId id="372" r:id="rId16"/>
    <p:sldId id="392" r:id="rId17"/>
    <p:sldId id="417" r:id="rId18"/>
    <p:sldId id="418" r:id="rId19"/>
    <p:sldId id="419" r:id="rId20"/>
    <p:sldId id="420" r:id="rId21"/>
    <p:sldId id="421" r:id="rId22"/>
    <p:sldId id="422" r:id="rId23"/>
    <p:sldId id="412" r:id="rId24"/>
    <p:sldId id="413" r:id="rId25"/>
    <p:sldId id="390" r:id="rId26"/>
    <p:sldId id="398" r:id="rId27"/>
    <p:sldId id="409" r:id="rId28"/>
    <p:sldId id="410" r:id="rId29"/>
    <p:sldId id="411" r:id="rId30"/>
    <p:sldId id="414" r:id="rId31"/>
    <p:sldId id="423" r:id="rId32"/>
    <p:sldId id="424" r:id="rId33"/>
    <p:sldId id="425" r:id="rId34"/>
    <p:sldId id="335" r:id="rId35"/>
    <p:sldId id="427" r:id="rId36"/>
    <p:sldId id="428" r:id="rId37"/>
    <p:sldId id="429" r:id="rId38"/>
    <p:sldId id="430" r:id="rId39"/>
    <p:sldId id="364" r:id="rId40"/>
    <p:sldId id="365" r:id="rId41"/>
    <p:sldId id="334" r:id="rId42"/>
    <p:sldId id="354" r:id="rId43"/>
    <p:sldId id="356" r:id="rId44"/>
    <p:sldId id="357" r:id="rId45"/>
    <p:sldId id="359" r:id="rId46"/>
    <p:sldId id="431" r:id="rId47"/>
    <p:sldId id="426"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FF99"/>
    <a:srgbClr val="CCFFCC"/>
    <a:srgbClr val="FFFFCC"/>
    <a:srgbClr val="FFCC99"/>
    <a:srgbClr val="FFCCCC"/>
    <a:srgbClr val="CC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0" autoAdjust="0"/>
    <p:restoredTop sz="94690" autoAdjust="0"/>
  </p:normalViewPr>
  <p:slideViewPr>
    <p:cSldViewPr>
      <p:cViewPr varScale="1">
        <p:scale>
          <a:sx n="123" d="100"/>
          <a:sy n="123" d="100"/>
        </p:scale>
        <p:origin x="-1284" y="-90"/>
      </p:cViewPr>
      <p:guideLst>
        <p:guide orient="horz" pos="2160"/>
        <p:guide pos="2880"/>
      </p:guideLst>
    </p:cSldViewPr>
  </p:slideViewPr>
  <p:outlineViewPr>
    <p:cViewPr>
      <p:scale>
        <a:sx n="33" d="100"/>
        <a:sy n="33" d="100"/>
      </p:scale>
      <p:origin x="48" y="941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Goering\Desktop\Copy%20of%20Carson%20City%20Motor%20Vehicle%20Fuel%20Tax%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Goering\Desktop\Copy%20of%20Carson%20City%20Motor%20Vehicle%20Fuel%20Tax%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22337645711808"/>
          <c:y val="0.15455239582655475"/>
          <c:w val="0.77860925848776275"/>
          <c:h val="0.77643478449491332"/>
        </c:manualLayout>
      </c:layout>
      <c:barChart>
        <c:barDir val="col"/>
        <c:grouping val="clustered"/>
        <c:varyColors val="0"/>
        <c:ser>
          <c:idx val="0"/>
          <c:order val="0"/>
          <c:tx>
            <c:strRef>
              <c:f>'Summary and Charts'!$A$1:$E$1</c:f>
              <c:strCache>
                <c:ptCount val="1"/>
                <c:pt idx="0">
                  <c:v>Gallons of Fuel Sold</c:v>
                </c:pt>
              </c:strCache>
            </c:strRef>
          </c:tx>
          <c:spPr>
            <a:pattFill prst="wave">
              <a:fgClr>
                <a:schemeClr val="accent1"/>
              </a:fgClr>
              <a:bgClr>
                <a:schemeClr val="bg1"/>
              </a:bgClr>
            </a:pattFill>
            <a:ln w="9525">
              <a:solidFill>
                <a:schemeClr val="tx1"/>
              </a:solidFill>
            </a:ln>
          </c:spPr>
          <c:invertIfNegative val="0"/>
          <c:dLbls>
            <c:dLbl>
              <c:idx val="0"/>
              <c:layout>
                <c:manualLayout>
                  <c:x val="0"/>
                  <c:y val="-2.6455026455026454E-2"/>
                </c:manualLayout>
              </c:layout>
              <c:showLegendKey val="0"/>
              <c:showVal val="1"/>
              <c:showCatName val="0"/>
              <c:showSerName val="0"/>
              <c:showPercent val="0"/>
              <c:showBubbleSize val="0"/>
            </c:dLbl>
            <c:dLbl>
              <c:idx val="1"/>
              <c:layout>
                <c:manualLayout>
                  <c:x val="2.8011204481792461E-3"/>
                  <c:y val="1.0582010582010581E-2"/>
                </c:manualLayout>
              </c:layout>
              <c:showLegendKey val="0"/>
              <c:showVal val="1"/>
              <c:showCatName val="0"/>
              <c:showSerName val="0"/>
              <c:showPercent val="0"/>
              <c:showBubbleSize val="0"/>
            </c:dLbl>
            <c:dLbl>
              <c:idx val="4"/>
              <c:layout>
                <c:manualLayout>
                  <c:x val="1.4005602240896359E-3"/>
                  <c:y val="-2.3809523809523808E-2"/>
                </c:manualLayout>
              </c:layout>
              <c:showLegendKey val="0"/>
              <c:showVal val="1"/>
              <c:showCatName val="0"/>
              <c:showSerName val="0"/>
              <c:showPercent val="0"/>
              <c:showBubbleSize val="0"/>
            </c:dLbl>
            <c:dLbl>
              <c:idx val="5"/>
              <c:layout>
                <c:manualLayout>
                  <c:x val="-1.4005602240896359E-3"/>
                  <c:y val="5.2910052910052907E-3"/>
                </c:manualLayout>
              </c:layout>
              <c:showLegendKey val="0"/>
              <c:showVal val="1"/>
              <c:showCatName val="0"/>
              <c:showSerName val="0"/>
              <c:showPercent val="0"/>
              <c:showBubbleSize val="0"/>
            </c:dLbl>
            <c:dLbl>
              <c:idx val="8"/>
              <c:layout>
                <c:manualLayout>
                  <c:x val="-2.8011204481792717E-3"/>
                  <c:y val="1.5873015873015872E-2"/>
                </c:manualLayout>
              </c:layout>
              <c:showLegendKey val="0"/>
              <c:showVal val="1"/>
              <c:showCatName val="0"/>
              <c:showSerName val="0"/>
              <c:showPercent val="0"/>
              <c:showBubbleSize val="0"/>
            </c:dLbl>
            <c:txPr>
              <a:bodyPr/>
              <a:lstStyle/>
              <a:p>
                <a:pPr>
                  <a:defRPr sz="1100"/>
                </a:pPr>
                <a:endParaRPr lang="en-US"/>
              </a:p>
            </c:txPr>
            <c:showLegendKey val="0"/>
            <c:showVal val="1"/>
            <c:showCatName val="0"/>
            <c:showSerName val="0"/>
            <c:showPercent val="0"/>
            <c:showBubbleSize val="0"/>
            <c:showLeaderLines val="0"/>
          </c:dLbls>
          <c:cat>
            <c:numRef>
              <c:f>'Summary and Charts'!$A$6:$A$16</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'Summary and Charts'!$B$6:$B$16</c:f>
              <c:numCache>
                <c:formatCode>_-* #,##0_-;\-* #,##0_-;_-* "-"??_-;_-@_-</c:formatCode>
                <c:ptCount val="11"/>
                <c:pt idx="0">
                  <c:v>39484009</c:v>
                </c:pt>
                <c:pt idx="1">
                  <c:v>39344411</c:v>
                </c:pt>
                <c:pt idx="2">
                  <c:v>39976885</c:v>
                </c:pt>
                <c:pt idx="3">
                  <c:v>38842855</c:v>
                </c:pt>
                <c:pt idx="4">
                  <c:v>35608993</c:v>
                </c:pt>
                <c:pt idx="5">
                  <c:v>33379887</c:v>
                </c:pt>
                <c:pt idx="6">
                  <c:v>35098729</c:v>
                </c:pt>
                <c:pt idx="7">
                  <c:v>33867557</c:v>
                </c:pt>
                <c:pt idx="8">
                  <c:v>33564161</c:v>
                </c:pt>
                <c:pt idx="9">
                  <c:v>34181403</c:v>
                </c:pt>
                <c:pt idx="10">
                  <c:v>35253634</c:v>
                </c:pt>
              </c:numCache>
            </c:numRef>
          </c:val>
        </c:ser>
        <c:dLbls>
          <c:showLegendKey val="0"/>
          <c:showVal val="0"/>
          <c:showCatName val="0"/>
          <c:showSerName val="0"/>
          <c:showPercent val="0"/>
          <c:showBubbleSize val="0"/>
        </c:dLbls>
        <c:gapWidth val="150"/>
        <c:axId val="116336128"/>
        <c:axId val="116337664"/>
      </c:barChart>
      <c:catAx>
        <c:axId val="116336128"/>
        <c:scaling>
          <c:orientation val="minMax"/>
        </c:scaling>
        <c:delete val="0"/>
        <c:axPos val="b"/>
        <c:numFmt formatCode="General" sourceLinked="1"/>
        <c:majorTickMark val="out"/>
        <c:minorTickMark val="none"/>
        <c:tickLblPos val="nextTo"/>
        <c:txPr>
          <a:bodyPr/>
          <a:lstStyle/>
          <a:p>
            <a:pPr>
              <a:defRPr sz="1400"/>
            </a:pPr>
            <a:endParaRPr lang="en-US"/>
          </a:p>
        </c:txPr>
        <c:crossAx val="116337664"/>
        <c:crosses val="autoZero"/>
        <c:auto val="1"/>
        <c:lblAlgn val="ctr"/>
        <c:lblOffset val="100"/>
        <c:noMultiLvlLbl val="0"/>
      </c:catAx>
      <c:valAx>
        <c:axId val="116337664"/>
        <c:scaling>
          <c:orientation val="minMax"/>
        </c:scaling>
        <c:delete val="0"/>
        <c:axPos val="l"/>
        <c:majorGridlines/>
        <c:numFmt formatCode="_-* #,##0_-;\-* #,##0_-;_-* &quot;-&quot;??_-;_-@_-" sourceLinked="1"/>
        <c:majorTickMark val="out"/>
        <c:minorTickMark val="none"/>
        <c:tickLblPos val="nextTo"/>
        <c:txPr>
          <a:bodyPr/>
          <a:lstStyle/>
          <a:p>
            <a:pPr>
              <a:defRPr sz="1400"/>
            </a:pPr>
            <a:endParaRPr lang="en-US"/>
          </a:p>
        </c:txPr>
        <c:crossAx val="116336128"/>
        <c:crosses val="autoZero"/>
        <c:crossBetween val="between"/>
      </c:valAx>
      <c:spPr>
        <a:solidFill>
          <a:schemeClr val="bg1"/>
        </a:solidFill>
        <a:ln>
          <a:noFill/>
        </a:ln>
      </c:spPr>
    </c:plotArea>
    <c:legend>
      <c:legendPos val="r"/>
      <c:legendEntry>
        <c:idx val="0"/>
        <c:txPr>
          <a:bodyPr/>
          <a:lstStyle/>
          <a:p>
            <a:pPr>
              <a:defRPr sz="3200" b="1"/>
            </a:pPr>
            <a:endParaRPr lang="en-US"/>
          </a:p>
        </c:txPr>
      </c:legendEntry>
      <c:layout>
        <c:manualLayout>
          <c:xMode val="edge"/>
          <c:yMode val="edge"/>
          <c:x val="0.19230552063345024"/>
          <c:y val="1.5483481231512726E-3"/>
          <c:w val="0.58512148310180423"/>
          <c:h val="0.17820315807298279"/>
        </c:manualLayout>
      </c:layout>
      <c:overlay val="0"/>
      <c:txPr>
        <a:bodyPr/>
        <a:lstStyle/>
        <a:p>
          <a:pPr>
            <a:defRPr b="1"/>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16764540094852"/>
          <c:y val="3.0585453677794409E-2"/>
          <c:w val="0.85902174717992941"/>
          <c:h val="0.90040172664367368"/>
        </c:manualLayout>
      </c:layout>
      <c:barChart>
        <c:barDir val="col"/>
        <c:grouping val="stacked"/>
        <c:varyColors val="0"/>
        <c:ser>
          <c:idx val="2"/>
          <c:order val="0"/>
          <c:tx>
            <c:strRef>
              <c:f>'Summary and Charts'!$M$3</c:f>
              <c:strCache>
                <c:ptCount val="1"/>
                <c:pt idx="0">
                  <c:v>RTC: Cty Option 9¢</c:v>
                </c:pt>
              </c:strCache>
            </c:strRef>
          </c:tx>
          <c:spPr>
            <a:pattFill prst="pct5">
              <a:fgClr>
                <a:schemeClr val="accent1"/>
              </a:fgClr>
              <a:bgClr>
                <a:schemeClr val="bg1"/>
              </a:bgClr>
            </a:pattFill>
            <a:ln>
              <a:solidFill>
                <a:schemeClr val="tx1"/>
              </a:solidFill>
            </a:ln>
          </c:spPr>
          <c:invertIfNegative val="0"/>
          <c:cat>
            <c:strRef>
              <c:f>'Summary and Charts'!$A$6:$A$17</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YTD 2016</c:v>
                </c:pt>
              </c:strCache>
            </c:strRef>
          </c:cat>
          <c:val>
            <c:numRef>
              <c:f>'Summary and Charts'!$M$6:$M$16</c:f>
              <c:numCache>
                <c:formatCode>_(* #,##0.00_);_(* \(#,##0.00\);_(* "-"??_);_(@_)</c:formatCode>
                <c:ptCount val="11"/>
                <c:pt idx="0">
                  <c:v>3471061.17</c:v>
                </c:pt>
                <c:pt idx="1">
                  <c:v>3487762.75</c:v>
                </c:pt>
                <c:pt idx="2">
                  <c:v>3477350.1</c:v>
                </c:pt>
                <c:pt idx="3">
                  <c:v>3411115.7</c:v>
                </c:pt>
                <c:pt idx="4">
                  <c:v>3131066.73</c:v>
                </c:pt>
                <c:pt idx="5">
                  <c:v>2938833.4799999995</c:v>
                </c:pt>
                <c:pt idx="6">
                  <c:v>3083110.64</c:v>
                </c:pt>
                <c:pt idx="7">
                  <c:v>2972318.39</c:v>
                </c:pt>
                <c:pt idx="8">
                  <c:v>2945573.3199999994</c:v>
                </c:pt>
                <c:pt idx="9">
                  <c:v>3001995.78</c:v>
                </c:pt>
                <c:pt idx="10">
                  <c:v>3094257.9400000004</c:v>
                </c:pt>
              </c:numCache>
            </c:numRef>
          </c:val>
        </c:ser>
        <c:ser>
          <c:idx val="0"/>
          <c:order val="1"/>
          <c:tx>
            <c:strRef>
              <c:f>'Summary and Charts'!$L$3</c:f>
              <c:strCache>
                <c:ptCount val="1"/>
                <c:pt idx="0">
                  <c:v>Street Maintenance
Fuel Tax and BCCRT</c:v>
                </c:pt>
              </c:strCache>
            </c:strRef>
          </c:tx>
          <c:spPr>
            <a:pattFill prst="ltDnDiag">
              <a:fgClr>
                <a:schemeClr val="accent1"/>
              </a:fgClr>
              <a:bgClr>
                <a:schemeClr val="bg1"/>
              </a:bgClr>
            </a:pattFill>
            <a:ln>
              <a:solidFill>
                <a:schemeClr val="tx1"/>
              </a:solidFill>
            </a:ln>
          </c:spPr>
          <c:invertIfNegative val="0"/>
          <c:cat>
            <c:strRef>
              <c:f>'Summary and Charts'!$A$6:$A$17</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YTD 2016</c:v>
                </c:pt>
              </c:strCache>
            </c:strRef>
          </c:cat>
          <c:val>
            <c:numRef>
              <c:f>'Summary and Charts'!$L$6:$L$16</c:f>
              <c:numCache>
                <c:formatCode>_(* #,##0.00_);_(* \(#,##0.00\);_(* "-"??_);_(@_)</c:formatCode>
                <c:ptCount val="11"/>
                <c:pt idx="0">
                  <c:v>4155298.65</c:v>
                </c:pt>
                <c:pt idx="1">
                  <c:v>4242487.5999999996</c:v>
                </c:pt>
                <c:pt idx="2">
                  <c:v>4241996.3599999994</c:v>
                </c:pt>
                <c:pt idx="3">
                  <c:v>3982957.5300000003</c:v>
                </c:pt>
                <c:pt idx="4">
                  <c:v>3479175.3099999996</c:v>
                </c:pt>
                <c:pt idx="5">
                  <c:v>3183603.2499999995</c:v>
                </c:pt>
                <c:pt idx="6">
                  <c:v>3371016.1</c:v>
                </c:pt>
                <c:pt idx="7">
                  <c:v>3359546.41</c:v>
                </c:pt>
                <c:pt idx="8">
                  <c:v>3436950.4699999997</c:v>
                </c:pt>
                <c:pt idx="9">
                  <c:v>3512269.7199999997</c:v>
                </c:pt>
                <c:pt idx="10">
                  <c:v>3764502.7200000007</c:v>
                </c:pt>
              </c:numCache>
            </c:numRef>
          </c:val>
        </c:ser>
        <c:dLbls>
          <c:showLegendKey val="0"/>
          <c:showVal val="0"/>
          <c:showCatName val="0"/>
          <c:showSerName val="0"/>
          <c:showPercent val="0"/>
          <c:showBubbleSize val="0"/>
        </c:dLbls>
        <c:gapWidth val="150"/>
        <c:overlap val="100"/>
        <c:axId val="116778880"/>
        <c:axId val="116780416"/>
      </c:barChart>
      <c:catAx>
        <c:axId val="116778880"/>
        <c:scaling>
          <c:orientation val="minMax"/>
        </c:scaling>
        <c:delete val="0"/>
        <c:axPos val="b"/>
        <c:numFmt formatCode="General" sourceLinked="1"/>
        <c:majorTickMark val="out"/>
        <c:minorTickMark val="none"/>
        <c:tickLblPos val="nextTo"/>
        <c:crossAx val="116780416"/>
        <c:crosses val="autoZero"/>
        <c:auto val="1"/>
        <c:lblAlgn val="ctr"/>
        <c:lblOffset val="100"/>
        <c:noMultiLvlLbl val="0"/>
      </c:catAx>
      <c:valAx>
        <c:axId val="116780416"/>
        <c:scaling>
          <c:orientation val="minMax"/>
        </c:scaling>
        <c:delete val="0"/>
        <c:axPos val="l"/>
        <c:majorGridlines/>
        <c:numFmt formatCode="_(* #,##0.00_);_(* \(#,##0.00\);_(* &quot;-&quot;??_);_(@_)" sourceLinked="1"/>
        <c:majorTickMark val="out"/>
        <c:minorTickMark val="none"/>
        <c:tickLblPos val="nextTo"/>
        <c:crossAx val="116778880"/>
        <c:crosses val="autoZero"/>
        <c:crossBetween val="between"/>
      </c:valAx>
    </c:plotArea>
    <c:legend>
      <c:legendPos val="r"/>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56318029172911899"/>
          <c:y val="1.3722478905012884E-2"/>
          <c:w val="0.42749240626642909"/>
          <c:h val="0.1515667772933342"/>
        </c:manualLayout>
      </c:layout>
      <c:overlay val="0"/>
      <c:txPr>
        <a:bodyPr/>
        <a:lstStyle/>
        <a:p>
          <a:pPr>
            <a:defRPr sz="4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F407030-83BC-4C5E-AEBB-EDF4662525CE}" type="datetimeFigureOut">
              <a:rPr lang="en-US"/>
              <a:pPr>
                <a:defRPr/>
              </a:pPr>
              <a:t>6/22/2016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D0B7BCF-DC2F-475C-B22E-9997619F3E1F}" type="slidenum">
              <a:rPr lang="en-US"/>
              <a:pPr>
                <a:defRPr/>
              </a:pPr>
              <a:t>‹#›</a:t>
            </a:fld>
            <a:endParaRPr lang="en-US" dirty="0"/>
          </a:p>
        </p:txBody>
      </p:sp>
    </p:spTree>
    <p:extLst>
      <p:ext uri="{BB962C8B-B14F-4D97-AF65-F5344CB8AC3E}">
        <p14:creationId xmlns:p14="http://schemas.microsoft.com/office/powerpoint/2010/main" val="1874043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6149A39-8779-4149-B08B-363A102B0995}" type="datetimeFigureOut">
              <a:rPr lang="en-US"/>
              <a:pPr>
                <a:defRPr/>
              </a:pPr>
              <a:t>6/22/2016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554E160-3811-479C-AA61-078F22886216}" type="slidenum">
              <a:rPr lang="en-US"/>
              <a:pPr>
                <a:defRPr/>
              </a:pPr>
              <a:t>‹#›</a:t>
            </a:fld>
            <a:endParaRPr lang="en-US" dirty="0"/>
          </a:p>
        </p:txBody>
      </p:sp>
    </p:spTree>
    <p:extLst>
      <p:ext uri="{BB962C8B-B14F-4D97-AF65-F5344CB8AC3E}">
        <p14:creationId xmlns:p14="http://schemas.microsoft.com/office/powerpoint/2010/main" val="31662137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13FDF8-B467-4D72-9579-201A33248FB7}" type="slidenum">
              <a:rPr lang="en-US"/>
              <a:pPr fontAlgn="base">
                <a:spcBef>
                  <a:spcPct val="0"/>
                </a:spcBef>
                <a:spcAft>
                  <a:spcPct val="0"/>
                </a:spcAft>
                <a:defRPr/>
              </a:pPr>
              <a:t>1</a:t>
            </a:fld>
            <a:endParaRPr lang="en-US" dirty="0"/>
          </a:p>
        </p:txBody>
      </p:sp>
    </p:spTree>
    <p:extLst>
      <p:ext uri="{BB962C8B-B14F-4D97-AF65-F5344CB8AC3E}">
        <p14:creationId xmlns:p14="http://schemas.microsoft.com/office/powerpoint/2010/main" val="336940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F7CF643-32BF-44A7-A917-E64B5DDC10B3}" type="datetime1">
              <a:rPr lang="en-US" smtClean="0"/>
              <a:pPr>
                <a:defRPr/>
              </a:pPr>
              <a:t>6/22/2016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2104AA-6266-4AE4-B4F4-443B2B97A431}" type="slidenum">
              <a:rPr lang="en-US" smtClean="0"/>
              <a:pPr>
                <a:defRPr/>
              </a:pPr>
              <a:t>‹#›</a:t>
            </a:fld>
            <a:endParaRPr lang="en-US" dirty="0"/>
          </a:p>
        </p:txBody>
      </p:sp>
    </p:spTree>
    <p:extLst>
      <p:ext uri="{BB962C8B-B14F-4D97-AF65-F5344CB8AC3E}">
        <p14:creationId xmlns:p14="http://schemas.microsoft.com/office/powerpoint/2010/main" val="42944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56C7FC-2FC2-4F01-99AF-5B221F21CA00}" type="datetime1">
              <a:rPr lang="en-US" smtClean="0"/>
              <a:pPr>
                <a:defRPr/>
              </a:pPr>
              <a:t>6/22/2016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779B6B0-4296-45B7-BB85-4F09FD001232}" type="slidenum">
              <a:rPr lang="en-US" smtClean="0"/>
              <a:pPr>
                <a:defRPr/>
              </a:pPr>
              <a:t>‹#›</a:t>
            </a:fld>
            <a:endParaRPr lang="en-US" dirty="0"/>
          </a:p>
        </p:txBody>
      </p:sp>
    </p:spTree>
    <p:extLst>
      <p:ext uri="{BB962C8B-B14F-4D97-AF65-F5344CB8AC3E}">
        <p14:creationId xmlns:p14="http://schemas.microsoft.com/office/powerpoint/2010/main" val="3131719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D9680B-418C-423B-BE6E-5E123ADCE772}" type="datetime1">
              <a:rPr lang="en-US" smtClean="0"/>
              <a:pPr>
                <a:defRPr/>
              </a:pPr>
              <a:t>6/22/2016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03C3342-172F-4BE3-816F-D35FE96D13D7}" type="slidenum">
              <a:rPr lang="en-US" smtClean="0"/>
              <a:pPr>
                <a:defRPr/>
              </a:pPr>
              <a:t>‹#›</a:t>
            </a:fld>
            <a:endParaRPr lang="en-US" dirty="0"/>
          </a:p>
        </p:txBody>
      </p:sp>
    </p:spTree>
    <p:extLst>
      <p:ext uri="{BB962C8B-B14F-4D97-AF65-F5344CB8AC3E}">
        <p14:creationId xmlns:p14="http://schemas.microsoft.com/office/powerpoint/2010/main" val="4316567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F7CF643-32BF-44A7-A917-E64B5DDC10B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2104AA-6266-4AE4-B4F4-443B2B97A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88441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660EAC-86BC-44E2-98EE-3BBBB6B87811}"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736634-9F6F-4ACC-AAA7-5959D4BA39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85598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6BA20A-89CF-4F63-B340-365C054D2DC5}"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52F2FD-94A6-4028-95D0-FA334C6E7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07837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C07526-26F8-4025-9DC8-CD263AEACE8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B966729-3DA1-4254-A741-D90175F793E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14757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37568BE-58AC-40FF-8F40-17CCF394972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D07269B-BECD-40C9-A760-4BC3E45CF52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11759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548989E-B803-4E22-B8AD-032462AFE2DC}"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4DD2514-4084-4B68-8F28-8867934AB55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6666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CCB1E-EF73-46F2-B245-BE19E1F6D0A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4F2A557-1B4D-4DF4-9771-28BE0C1118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13020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690374-0098-43DE-A8FB-09965322EB3D}"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54FFE0-2B35-4BD3-A4FA-FF571F51860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9517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660EAC-86BC-44E2-98EE-3BBBB6B87811}" type="datetime1">
              <a:rPr lang="en-US" smtClean="0"/>
              <a:pPr>
                <a:defRPr/>
              </a:pPr>
              <a:t>6/22/2016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736634-9F6F-4ACC-AAA7-5959D4BA39A1}" type="slidenum">
              <a:rPr lang="en-US" smtClean="0"/>
              <a:pPr>
                <a:defRPr/>
              </a:pPr>
              <a:t>‹#›</a:t>
            </a:fld>
            <a:endParaRPr lang="en-US" dirty="0"/>
          </a:p>
        </p:txBody>
      </p:sp>
    </p:spTree>
    <p:extLst>
      <p:ext uri="{BB962C8B-B14F-4D97-AF65-F5344CB8AC3E}">
        <p14:creationId xmlns:p14="http://schemas.microsoft.com/office/powerpoint/2010/main" val="23436220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EDDD-5631-4F6D-B7F6-2FAB26015C28}"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21AC56-5616-4F92-9A51-D8C7FD9EDD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77648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56C7FC-2FC2-4F01-99AF-5B221F21CA00}"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79B6B0-4296-45B7-BB85-4F09FD0012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59183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D9680B-418C-423B-BE6E-5E123ADCE772}"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3C3342-172F-4BE3-816F-D35FE96D13D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94703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F7CF643-32BF-44A7-A917-E64B5DDC10B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2104AA-6266-4AE4-B4F4-443B2B97A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54674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660EAC-86BC-44E2-98EE-3BBBB6B87811}"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736634-9F6F-4ACC-AAA7-5959D4BA39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17739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6BA20A-89CF-4F63-B340-365C054D2DC5}"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52F2FD-94A6-4028-95D0-FA334C6E7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18644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C07526-26F8-4025-9DC8-CD263AEACE8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B966729-3DA1-4254-A741-D90175F793E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89968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37568BE-58AC-40FF-8F40-17CCF394972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D07269B-BECD-40C9-A760-4BC3E45CF52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01067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548989E-B803-4E22-B8AD-032462AFE2DC}"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4DD2514-4084-4B68-8F28-8867934AB55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82527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CCB1E-EF73-46F2-B245-BE19E1F6D0A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4F2A557-1B4D-4DF4-9771-28BE0C1118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48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6BA20A-89CF-4F63-B340-365C054D2DC5}" type="datetime1">
              <a:rPr lang="en-US" smtClean="0"/>
              <a:pPr>
                <a:defRPr/>
              </a:pPr>
              <a:t>6/22/2016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152F2FD-94A6-4028-95D0-FA334C6E7507}" type="slidenum">
              <a:rPr lang="en-US" smtClean="0"/>
              <a:pPr>
                <a:defRPr/>
              </a:pPr>
              <a:t>‹#›</a:t>
            </a:fld>
            <a:endParaRPr lang="en-US" dirty="0"/>
          </a:p>
        </p:txBody>
      </p:sp>
    </p:spTree>
    <p:extLst>
      <p:ext uri="{BB962C8B-B14F-4D97-AF65-F5344CB8AC3E}">
        <p14:creationId xmlns:p14="http://schemas.microsoft.com/office/powerpoint/2010/main" val="4824917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690374-0098-43DE-A8FB-09965322EB3D}"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54FFE0-2B35-4BD3-A4FA-FF571F51860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039272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EDDD-5631-4F6D-B7F6-2FAB26015C28}"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21AC56-5616-4F92-9A51-D8C7FD9EDD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17012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56C7FC-2FC2-4F01-99AF-5B221F21CA00}"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79B6B0-4296-45B7-BB85-4F09FD0012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96112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D9680B-418C-423B-BE6E-5E123ADCE772}"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3C3342-172F-4BE3-816F-D35FE96D13D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89979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F7CF643-32BF-44A7-A917-E64B5DDC10B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2104AA-6266-4AE4-B4F4-443B2B97A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36323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660EAC-86BC-44E2-98EE-3BBBB6B87811}"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736634-9F6F-4ACC-AAA7-5959D4BA39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97817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6BA20A-89CF-4F63-B340-365C054D2DC5}"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52F2FD-94A6-4028-95D0-FA334C6E7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0482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C07526-26F8-4025-9DC8-CD263AEACE8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B966729-3DA1-4254-A741-D90175F793E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1535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37568BE-58AC-40FF-8F40-17CCF394972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D07269B-BECD-40C9-A760-4BC3E45CF52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63426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548989E-B803-4E22-B8AD-032462AFE2DC}"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4DD2514-4084-4B68-8F28-8867934AB55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35473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C07526-26F8-4025-9DC8-CD263AEACE8E}" type="datetime1">
              <a:rPr lang="en-US" smtClean="0"/>
              <a:pPr>
                <a:defRPr/>
              </a:pPr>
              <a:t>6/22/2016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B966729-3DA1-4254-A741-D90175F793EA}" type="slidenum">
              <a:rPr lang="en-US" smtClean="0"/>
              <a:pPr>
                <a:defRPr/>
              </a:pPr>
              <a:t>‹#›</a:t>
            </a:fld>
            <a:endParaRPr lang="en-US" dirty="0"/>
          </a:p>
        </p:txBody>
      </p:sp>
    </p:spTree>
    <p:extLst>
      <p:ext uri="{BB962C8B-B14F-4D97-AF65-F5344CB8AC3E}">
        <p14:creationId xmlns:p14="http://schemas.microsoft.com/office/powerpoint/2010/main" val="11935786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CCB1E-EF73-46F2-B245-BE19E1F6D0A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4F2A557-1B4D-4DF4-9771-28BE0C1118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5437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690374-0098-43DE-A8FB-09965322EB3D}"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54FFE0-2B35-4BD3-A4FA-FF571F51860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15607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EDDD-5631-4F6D-B7F6-2FAB26015C28}"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21AC56-5616-4F92-9A51-D8C7FD9EDD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90454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56C7FC-2FC2-4F01-99AF-5B221F21CA00}"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79B6B0-4296-45B7-BB85-4F09FD0012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140268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D9680B-418C-423B-BE6E-5E123ADCE772}"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3C3342-172F-4BE3-816F-D35FE96D13D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456396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F7CF643-32BF-44A7-A917-E64B5DDC10B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2104AA-6266-4AE4-B4F4-443B2B97A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363239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660EAC-86BC-44E2-98EE-3BBBB6B87811}"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736634-9F6F-4ACC-AAA7-5959D4BA39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978178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6BA20A-89CF-4F63-B340-365C054D2DC5}"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52F2FD-94A6-4028-95D0-FA334C6E7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04828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C07526-26F8-4025-9DC8-CD263AEACE8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B966729-3DA1-4254-A741-D90175F793E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153595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37568BE-58AC-40FF-8F40-17CCF394972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D07269B-BECD-40C9-A760-4BC3E45CF52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6342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37568BE-58AC-40FF-8F40-17CCF3949723}" type="datetime1">
              <a:rPr lang="en-US" smtClean="0"/>
              <a:pPr>
                <a:defRPr/>
              </a:pPr>
              <a:t>6/22/2016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D07269B-BECD-40C9-A760-4BC3E45CF52A}" type="slidenum">
              <a:rPr lang="en-US" smtClean="0"/>
              <a:pPr>
                <a:defRPr/>
              </a:pPr>
              <a:t>‹#›</a:t>
            </a:fld>
            <a:endParaRPr lang="en-US" dirty="0"/>
          </a:p>
        </p:txBody>
      </p:sp>
    </p:spTree>
    <p:extLst>
      <p:ext uri="{BB962C8B-B14F-4D97-AF65-F5344CB8AC3E}">
        <p14:creationId xmlns:p14="http://schemas.microsoft.com/office/powerpoint/2010/main" val="341366590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548989E-B803-4E22-B8AD-032462AFE2DC}"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4DD2514-4084-4B68-8F28-8867934AB55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354733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CCB1E-EF73-46F2-B245-BE19E1F6D0A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4F2A557-1B4D-4DF4-9771-28BE0C1118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54372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690374-0098-43DE-A8FB-09965322EB3D}"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54FFE0-2B35-4BD3-A4FA-FF571F51860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156070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EDDD-5631-4F6D-B7F6-2FAB26015C28}"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21AC56-5616-4F92-9A51-D8C7FD9EDD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9045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56C7FC-2FC2-4F01-99AF-5B221F21CA00}"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79B6B0-4296-45B7-BB85-4F09FD0012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14026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D9680B-418C-423B-BE6E-5E123ADCE772}"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3C3342-172F-4BE3-816F-D35FE96D13D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45639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F7CF643-32BF-44A7-A917-E64B5DDC10B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2104AA-6266-4AE4-B4F4-443B2B97A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363239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660EAC-86BC-44E2-98EE-3BBBB6B87811}"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736634-9F6F-4ACC-AAA7-5959D4BA39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978178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6BA20A-89CF-4F63-B340-365C054D2DC5}"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52F2FD-94A6-4028-95D0-FA334C6E7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04828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C07526-26F8-4025-9DC8-CD263AEACE8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B966729-3DA1-4254-A741-D90175F793E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15359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548989E-B803-4E22-B8AD-032462AFE2DC}" type="datetime1">
              <a:rPr lang="en-US" smtClean="0"/>
              <a:pPr>
                <a:defRPr/>
              </a:pPr>
              <a:t>6/22/2016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4DD2514-4084-4B68-8F28-8867934AB559}" type="slidenum">
              <a:rPr lang="en-US" smtClean="0"/>
              <a:pPr>
                <a:defRPr/>
              </a:pPr>
              <a:t>‹#›</a:t>
            </a:fld>
            <a:endParaRPr lang="en-US" dirty="0"/>
          </a:p>
        </p:txBody>
      </p:sp>
    </p:spTree>
    <p:extLst>
      <p:ext uri="{BB962C8B-B14F-4D97-AF65-F5344CB8AC3E}">
        <p14:creationId xmlns:p14="http://schemas.microsoft.com/office/powerpoint/2010/main" val="380537167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37568BE-58AC-40FF-8F40-17CCF394972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D07269B-BECD-40C9-A760-4BC3E45CF52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634268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548989E-B803-4E22-B8AD-032462AFE2DC}"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4DD2514-4084-4B68-8F28-8867934AB55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354733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CCB1E-EF73-46F2-B245-BE19E1F6D0A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4F2A557-1B4D-4DF4-9771-28BE0C1118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54372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690374-0098-43DE-A8FB-09965322EB3D}"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54FFE0-2B35-4BD3-A4FA-FF571F51860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156070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EDDD-5631-4F6D-B7F6-2FAB26015C28}"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21AC56-5616-4F92-9A51-D8C7FD9EDD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90454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56C7FC-2FC2-4F01-99AF-5B221F21CA00}"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79B6B0-4296-45B7-BB85-4F09FD0012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140268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D9680B-418C-423B-BE6E-5E123ADCE772}"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3C3342-172F-4BE3-816F-D35FE96D13D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45639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F7CF643-32BF-44A7-A917-E64B5DDC10B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2104AA-6266-4AE4-B4F4-443B2B97A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036583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660EAC-86BC-44E2-98EE-3BBBB6B87811}"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736634-9F6F-4ACC-AAA7-5959D4BA39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912720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6BA20A-89CF-4F63-B340-365C054D2DC5}"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52F2FD-94A6-4028-95D0-FA334C6E7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7567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CCB1E-EF73-46F2-B245-BE19E1F6D0AE}" type="datetime1">
              <a:rPr lang="en-US" smtClean="0"/>
              <a:pPr>
                <a:defRPr/>
              </a:pPr>
              <a:t>6/22/2016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4F2A557-1B4D-4DF4-9771-28BE0C11184D}" type="slidenum">
              <a:rPr lang="en-US" smtClean="0"/>
              <a:pPr>
                <a:defRPr/>
              </a:pPr>
              <a:t>‹#›</a:t>
            </a:fld>
            <a:endParaRPr lang="en-US" dirty="0"/>
          </a:p>
        </p:txBody>
      </p:sp>
    </p:spTree>
    <p:extLst>
      <p:ext uri="{BB962C8B-B14F-4D97-AF65-F5344CB8AC3E}">
        <p14:creationId xmlns:p14="http://schemas.microsoft.com/office/powerpoint/2010/main" val="374643050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C07526-26F8-4025-9DC8-CD263AEACE8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B966729-3DA1-4254-A741-D90175F793E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321154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37568BE-58AC-40FF-8F40-17CCF394972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D07269B-BECD-40C9-A760-4BC3E45CF52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033134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548989E-B803-4E22-B8AD-032462AFE2DC}"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4DD2514-4084-4B68-8F28-8867934AB55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925172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CCB1E-EF73-46F2-B245-BE19E1F6D0A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4F2A557-1B4D-4DF4-9771-28BE0C1118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945864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690374-0098-43DE-A8FB-09965322EB3D}"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54FFE0-2B35-4BD3-A4FA-FF571F51860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448778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EDDD-5631-4F6D-B7F6-2FAB26015C28}"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21AC56-5616-4F92-9A51-D8C7FD9EDD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68697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56C7FC-2FC2-4F01-99AF-5B221F21CA00}"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79B6B0-4296-45B7-BB85-4F09FD0012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165921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D9680B-418C-423B-BE6E-5E123ADCE772}"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3C3342-172F-4BE3-816F-D35FE96D13D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221182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F7CF643-32BF-44A7-A917-E64B5DDC10B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2104AA-6266-4AE4-B4F4-443B2B97A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46096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660EAC-86BC-44E2-98EE-3BBBB6B87811}"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736634-9F6F-4ACC-AAA7-5959D4BA39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76438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690374-0098-43DE-A8FB-09965322EB3D}" type="datetime1">
              <a:rPr lang="en-US" smtClean="0"/>
              <a:pPr>
                <a:defRPr/>
              </a:pPr>
              <a:t>6/22/2016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F54FFE0-2B35-4BD3-A4FA-FF571F51860E}" type="slidenum">
              <a:rPr lang="en-US" smtClean="0"/>
              <a:pPr>
                <a:defRPr/>
              </a:pPr>
              <a:t>‹#›</a:t>
            </a:fld>
            <a:endParaRPr lang="en-US" dirty="0"/>
          </a:p>
        </p:txBody>
      </p:sp>
    </p:spTree>
    <p:extLst>
      <p:ext uri="{BB962C8B-B14F-4D97-AF65-F5344CB8AC3E}">
        <p14:creationId xmlns:p14="http://schemas.microsoft.com/office/powerpoint/2010/main" val="377933107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D6BA20A-89CF-4F63-B340-365C054D2DC5}"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52F2FD-94A6-4028-95D0-FA334C6E7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670206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C07526-26F8-4025-9DC8-CD263AEACE8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B966729-3DA1-4254-A741-D90175F793E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750129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37568BE-58AC-40FF-8F40-17CCF3949723}"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D07269B-BECD-40C9-A760-4BC3E45CF52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235789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548989E-B803-4E22-B8AD-032462AFE2DC}"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4DD2514-4084-4B68-8F28-8867934AB55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19015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CCB1E-EF73-46F2-B245-BE19E1F6D0AE}"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4F2A557-1B4D-4DF4-9771-28BE0C1118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20774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690374-0098-43DE-A8FB-09965322EB3D}"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F54FFE0-2B35-4BD3-A4FA-FF571F51860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563076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EDDD-5631-4F6D-B7F6-2FAB26015C28}"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21AC56-5616-4F92-9A51-D8C7FD9EDD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905982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56C7FC-2FC2-4F01-99AF-5B221F21CA00}"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79B6B0-4296-45B7-BB85-4F09FD0012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18473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D9680B-418C-423B-BE6E-5E123ADCE772}" type="datetime1">
              <a:rPr lang="en-US" smtClean="0">
                <a:solidFill>
                  <a:prstClr val="black">
                    <a:tint val="75000"/>
                  </a:prstClr>
                </a:solidFill>
              </a:rPr>
              <a:pPr>
                <a:def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3C3342-172F-4BE3-816F-D35FE96D13D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73465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EDDD-5631-4F6D-B7F6-2FAB26015C28}" type="datetime1">
              <a:rPr lang="en-US" smtClean="0"/>
              <a:pPr>
                <a:defRPr/>
              </a:pPr>
              <a:t>6/22/2016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F21AC56-5616-4F92-9A51-D8C7FD9EDDA2}" type="slidenum">
              <a:rPr lang="en-US" smtClean="0"/>
              <a:pPr>
                <a:defRPr/>
              </a:pPr>
              <a:t>‹#›</a:t>
            </a:fld>
            <a:endParaRPr lang="en-US" dirty="0"/>
          </a:p>
        </p:txBody>
      </p:sp>
    </p:spTree>
    <p:extLst>
      <p:ext uri="{BB962C8B-B14F-4D97-AF65-F5344CB8AC3E}">
        <p14:creationId xmlns:p14="http://schemas.microsoft.com/office/powerpoint/2010/main" val="170767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5D82A-095B-48CA-AD3F-3605F67FB77D}" type="datetime1">
              <a:rPr lang="en-US" smtClean="0">
                <a:solidFill>
                  <a:prstClr val="black"/>
                </a:solidFill>
              </a:rPr>
              <a:pPr>
                <a:defRPr/>
              </a:pPr>
              <a:t>6/22/2016</a:t>
            </a:fld>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B4AC26-481B-494E-A315-136516CA9B2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64634820"/>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5D82A-095B-48CA-AD3F-3605F67FB77D}" type="datetime1">
              <a:rPr lang="en-US" smtClean="0">
                <a:solidFill>
                  <a:prstClr val="black"/>
                </a:solidFill>
              </a:rPr>
              <a:pPr>
                <a:defRPr/>
              </a:pPr>
              <a:t>6/22/2016</a:t>
            </a:fld>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B4AC26-481B-494E-A315-136516CA9B2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82042424"/>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5D82A-095B-48CA-AD3F-3605F67FB77D}" type="datetime1">
              <a:rPr lang="en-US" smtClean="0">
                <a:solidFill>
                  <a:prstClr val="black"/>
                </a:solidFill>
              </a:rPr>
              <a:pPr>
                <a:defRPr/>
              </a:pPr>
              <a:t>6/22/2016</a:t>
            </a:fld>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B4AC26-481B-494E-A315-136516CA9B2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03507929"/>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5D82A-095B-48CA-AD3F-3605F67FB77D}" type="datetime1">
              <a:rPr lang="en-US" smtClean="0">
                <a:solidFill>
                  <a:prstClr val="black"/>
                </a:solidFill>
              </a:rPr>
              <a:pPr>
                <a:defRPr/>
              </a:pPr>
              <a:t>6/22/2016</a:t>
            </a:fld>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B4AC26-481B-494E-A315-136516CA9B2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94771142"/>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5D82A-095B-48CA-AD3F-3605F67FB77D}" type="datetime1">
              <a:rPr lang="en-US" smtClean="0">
                <a:solidFill>
                  <a:prstClr val="black"/>
                </a:solidFill>
              </a:rPr>
              <a:pPr>
                <a:defRPr/>
              </a:pPr>
              <a:t>6/22/2016</a:t>
            </a:fld>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B4AC26-481B-494E-A315-136516CA9B2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94771142"/>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5D82A-095B-48CA-AD3F-3605F67FB77D}" type="datetime1">
              <a:rPr lang="en-US" smtClean="0">
                <a:solidFill>
                  <a:prstClr val="black"/>
                </a:solidFill>
              </a:rPr>
              <a:pPr>
                <a:defRPr/>
              </a:pPr>
              <a:t>6/22/2016</a:t>
            </a:fld>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B4AC26-481B-494E-A315-136516CA9B2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94771142"/>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5D82A-095B-48CA-AD3F-3605F67FB77D}" type="datetime1">
              <a:rPr lang="en-US" smtClean="0">
                <a:solidFill>
                  <a:prstClr val="black"/>
                </a:solidFill>
              </a:rPr>
              <a:pPr>
                <a:defRPr/>
              </a:pPr>
              <a:t>6/22/2016</a:t>
            </a:fld>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B4AC26-481B-494E-A315-136516CA9B2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67504640"/>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5D82A-095B-48CA-AD3F-3605F67FB77D}" type="datetime1">
              <a:rPr lang="en-US" smtClean="0">
                <a:solidFill>
                  <a:prstClr val="black"/>
                </a:solidFill>
              </a:rPr>
              <a:pPr>
                <a:defRPr/>
              </a:pPr>
              <a:t>6/22/2016</a:t>
            </a:fld>
            <a:endParaRPr 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B4AC26-481B-494E-A315-136516CA9B2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41313379"/>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84.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r="-27734"/>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57200" y="1301889"/>
            <a:ext cx="8458200" cy="5632311"/>
          </a:xfrm>
          <a:prstGeom prst="rect">
            <a:avLst/>
          </a:prstGeom>
          <a:noFill/>
          <a:ln w="9525">
            <a:noFill/>
            <a:miter lim="800000"/>
            <a:headEnd/>
            <a:tailEnd/>
          </a:ln>
        </p:spPr>
        <p:txBody>
          <a:bodyPr wrap="square">
            <a:spAutoFit/>
          </a:bodyPr>
          <a:lstStyle/>
          <a:p>
            <a:pPr algn="ctr"/>
            <a:r>
              <a:rPr lang="en-US" sz="4800" b="1" dirty="0" smtClean="0">
                <a:latin typeface="Lucida Sans Unicode" pitchFamily="34" charset="0"/>
              </a:rPr>
              <a:t>TRAFCC</a:t>
            </a:r>
          </a:p>
          <a:p>
            <a:pPr algn="ctr"/>
            <a:r>
              <a:rPr lang="en-US" sz="4800" b="1" dirty="0" smtClean="0">
                <a:latin typeface="Lucida Sans Unicode" pitchFamily="34" charset="0"/>
              </a:rPr>
              <a:t> (Transportation Resource Advisory </a:t>
            </a:r>
            <a:r>
              <a:rPr lang="en-US" sz="4800" b="1" dirty="0" smtClean="0">
                <a:latin typeface="Lucida Sans Unicode" pitchFamily="34" charset="0"/>
              </a:rPr>
              <a:t>Forum </a:t>
            </a:r>
            <a:r>
              <a:rPr lang="en-US" sz="4800" b="1" dirty="0" smtClean="0">
                <a:latin typeface="Lucida Sans Unicode" pitchFamily="34" charset="0"/>
              </a:rPr>
              <a:t>for </a:t>
            </a:r>
          </a:p>
          <a:p>
            <a:pPr algn="ctr"/>
            <a:r>
              <a:rPr lang="en-US" sz="4800" b="1" dirty="0" smtClean="0">
                <a:latin typeface="Lucida Sans Unicode" pitchFamily="34" charset="0"/>
              </a:rPr>
              <a:t>Carson City)</a:t>
            </a:r>
          </a:p>
          <a:p>
            <a:pPr algn="ctr"/>
            <a:endParaRPr lang="en-US" sz="4800" b="1" dirty="0" smtClean="0">
              <a:latin typeface="Lucida Sans Unicode" pitchFamily="34" charset="0"/>
            </a:endParaRPr>
          </a:p>
          <a:p>
            <a:pPr algn="ctr"/>
            <a:endParaRPr lang="en-US" sz="4800" b="1" dirty="0" smtClean="0">
              <a:latin typeface="Lucida Sans Unicode" pitchFamily="34" charset="0"/>
            </a:endParaRPr>
          </a:p>
          <a:p>
            <a:pPr algn="ctr"/>
            <a:endParaRPr lang="en-US" sz="4800" b="1" dirty="0" smtClean="0">
              <a:latin typeface="Lucida Sans Unicode" pitchFamily="34" charset="0"/>
            </a:endParaRPr>
          </a:p>
          <a:p>
            <a:pPr algn="ctr"/>
            <a:r>
              <a:rPr lang="en-US" sz="2400" b="1" dirty="0" smtClean="0">
                <a:latin typeface="Lucida Sans Unicode" pitchFamily="34" charset="0"/>
              </a:rPr>
              <a:t>June 23, 2016</a:t>
            </a:r>
            <a:endParaRPr lang="en-US" sz="2400" b="1" dirty="0">
              <a:latin typeface="Lucida Sans Unicode" pitchFamily="34" charset="0"/>
            </a:endParaRPr>
          </a:p>
        </p:txBody>
      </p:sp>
      <p:sp>
        <p:nvSpPr>
          <p:cNvPr id="15363"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AB8663E-9327-4CA5-AC04-04B542FE2B39}" type="slidenum">
              <a:rPr lang="en-US"/>
              <a:pPr fontAlgn="base">
                <a:spcBef>
                  <a:spcPct val="0"/>
                </a:spcBef>
                <a:spcAft>
                  <a:spcPct val="0"/>
                </a:spcAft>
                <a:defRPr/>
              </a:pPr>
              <a:t>1</a:t>
            </a:fld>
            <a:endParaRPr lang="en-US" dirty="0"/>
          </a:p>
        </p:txBody>
      </p:sp>
      <p:sp>
        <p:nvSpPr>
          <p:cNvPr id="15364" name="Text Box 5"/>
          <p:cNvSpPr txBox="1">
            <a:spLocks noChangeArrowheads="1"/>
          </p:cNvSpPr>
          <p:nvPr/>
        </p:nvSpPr>
        <p:spPr bwMode="auto">
          <a:xfrm>
            <a:off x="381000" y="1225689"/>
            <a:ext cx="8458200" cy="5632311"/>
          </a:xfrm>
          <a:prstGeom prst="rect">
            <a:avLst/>
          </a:prstGeom>
          <a:noFill/>
          <a:ln w="9525">
            <a:noFill/>
            <a:miter lim="800000"/>
            <a:headEnd/>
            <a:tailEnd/>
          </a:ln>
        </p:spPr>
        <p:txBody>
          <a:bodyPr wrap="square">
            <a:spAutoFit/>
          </a:bodyPr>
          <a:lstStyle/>
          <a:p>
            <a:pPr algn="ctr"/>
            <a:r>
              <a:rPr lang="en-US" sz="4800" b="1" dirty="0" smtClean="0">
                <a:solidFill>
                  <a:schemeClr val="bg1"/>
                </a:solidFill>
                <a:latin typeface="Lucida Sans Unicode" pitchFamily="34" charset="0"/>
              </a:rPr>
              <a:t>TRAFCC</a:t>
            </a:r>
          </a:p>
          <a:p>
            <a:pPr algn="ctr"/>
            <a:r>
              <a:rPr lang="en-US" sz="4800" b="1" dirty="0" smtClean="0">
                <a:solidFill>
                  <a:schemeClr val="bg1"/>
                </a:solidFill>
                <a:latin typeface="Lucida Sans Unicode" pitchFamily="34" charset="0"/>
              </a:rPr>
              <a:t> (Transportation Resource Advisory </a:t>
            </a:r>
            <a:r>
              <a:rPr lang="en-US" sz="4800" b="1" dirty="0" smtClean="0">
                <a:solidFill>
                  <a:schemeClr val="bg1"/>
                </a:solidFill>
                <a:latin typeface="Lucida Sans Unicode" pitchFamily="34" charset="0"/>
              </a:rPr>
              <a:t>Forum </a:t>
            </a:r>
            <a:r>
              <a:rPr lang="en-US" sz="4800" b="1" dirty="0" smtClean="0">
                <a:solidFill>
                  <a:schemeClr val="bg1"/>
                </a:solidFill>
                <a:latin typeface="Lucida Sans Unicode" pitchFamily="34" charset="0"/>
              </a:rPr>
              <a:t>for </a:t>
            </a:r>
          </a:p>
          <a:p>
            <a:pPr algn="ctr"/>
            <a:r>
              <a:rPr lang="en-US" sz="4800" b="1" dirty="0" smtClean="0">
                <a:solidFill>
                  <a:schemeClr val="bg1"/>
                </a:solidFill>
                <a:latin typeface="Lucida Sans Unicode" pitchFamily="34" charset="0"/>
              </a:rPr>
              <a:t>Carson City)</a:t>
            </a:r>
          </a:p>
          <a:p>
            <a:pPr algn="ctr"/>
            <a:endParaRPr lang="en-US" sz="4800" b="1" dirty="0" smtClean="0">
              <a:solidFill>
                <a:schemeClr val="bg1"/>
              </a:solidFill>
              <a:latin typeface="Lucida Sans Unicode" pitchFamily="34" charset="0"/>
            </a:endParaRPr>
          </a:p>
          <a:p>
            <a:pPr algn="ctr"/>
            <a:endParaRPr lang="en-US" sz="4800" b="1" dirty="0" smtClean="0">
              <a:solidFill>
                <a:schemeClr val="bg1"/>
              </a:solidFill>
              <a:latin typeface="Lucida Sans Unicode" pitchFamily="34" charset="0"/>
            </a:endParaRPr>
          </a:p>
          <a:p>
            <a:pPr algn="ctr"/>
            <a:endParaRPr lang="en-US" sz="4800" b="1" dirty="0" smtClean="0">
              <a:solidFill>
                <a:schemeClr val="bg1"/>
              </a:solidFill>
              <a:latin typeface="Lucida Sans Unicode" pitchFamily="34" charset="0"/>
            </a:endParaRPr>
          </a:p>
          <a:p>
            <a:pPr algn="ctr"/>
            <a:r>
              <a:rPr lang="en-US" sz="2400" b="1" dirty="0" smtClean="0">
                <a:solidFill>
                  <a:schemeClr val="bg1"/>
                </a:solidFill>
                <a:latin typeface="Lucida Sans Unicode" pitchFamily="34" charset="0"/>
              </a:rPr>
              <a:t>June 23, 2016</a:t>
            </a:r>
            <a:endParaRPr lang="en-US" sz="2400" b="1" dirty="0">
              <a:solidFill>
                <a:schemeClr val="bg1"/>
              </a:solidFill>
              <a:latin typeface="Lucida Sans Unicode" pitchFamily="34"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FFCC"/>
            </a:gs>
          </a:gsLst>
          <a:lin ang="18900000" scaled="1"/>
        </a:gra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228600" y="1676400"/>
            <a:ext cx="8686800" cy="48768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sysClr val="windowText" lastClr="000000"/>
                </a:solidFill>
                <a:effectLst/>
                <a:uLnTx/>
                <a:uFillTx/>
                <a:latin typeface="Calibri"/>
                <a:ea typeface="+mn-ea"/>
                <a:cs typeface="+mn-cs"/>
              </a:rPr>
              <a:t>Grants – Many grants, primarily Federal, have been received in recent years. However, vast majority were dedicated to bicycle and pedestrian projects. While very useful for sidewalk repairs and improving safety, they primarily do NOT address pavement system preservation. Exception is upcoming Sierra Vista Lane grant project.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sysClr val="windowText" lastClr="000000"/>
                </a:solidFill>
                <a:effectLst/>
                <a:uLnTx/>
                <a:uFillTx/>
                <a:latin typeface="Calibri"/>
                <a:ea typeface="+mn-ea"/>
                <a:cs typeface="+mn-cs"/>
              </a:rPr>
              <a:t>City General Fund – Board of Supervisors acted to transfer $370,000 from General Fund to Streets fund for additional street repairs in FY 2016.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sysClr val="windowText" lastClr="000000"/>
                </a:solidFill>
                <a:effectLst/>
                <a:uLnTx/>
                <a:uFillTx/>
                <a:latin typeface="Calibri"/>
                <a:ea typeface="+mn-ea"/>
                <a:cs typeface="+mn-cs"/>
              </a:rPr>
              <a:t>1/8 cent sales tax for capital projects – reconstruction of downtown Carson Street primarily with 1/8 cent sales tax</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sysClr val="windowText" lastClr="000000"/>
                </a:solidFill>
                <a:effectLst/>
                <a:uLnTx/>
                <a:uFillTx/>
                <a:latin typeface="Calibri"/>
                <a:ea typeface="+mn-ea"/>
                <a:cs typeface="+mn-cs"/>
              </a:rPr>
              <a:t>Significant improvements with recent utility projects: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ysClr val="windowText" lastClr="000000"/>
                </a:solidFill>
                <a:effectLst/>
                <a:uLnTx/>
                <a:uFillTx/>
                <a:latin typeface="Calibri"/>
                <a:ea typeface="+mn-ea"/>
                <a:cs typeface="+mn-cs"/>
              </a:rPr>
              <a:t>Washington Street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ysClr val="windowText" lastClr="000000"/>
                </a:solidFill>
                <a:effectLst/>
                <a:uLnTx/>
                <a:uFillTx/>
                <a:latin typeface="Calibri"/>
                <a:ea typeface="+mn-ea"/>
                <a:cs typeface="+mn-cs"/>
              </a:rPr>
              <a:t>Long, Division, Mountain, and Fleischmann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ysClr val="windowText" lastClr="000000"/>
                </a:solidFill>
                <a:effectLst/>
                <a:uLnTx/>
                <a:uFillTx/>
                <a:latin typeface="Calibri"/>
                <a:ea typeface="+mn-ea"/>
                <a:cs typeface="+mn-cs"/>
              </a:rPr>
              <a:t>Clear Creek Avenue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3277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7135F07-53E0-47C9-AB5C-EACB6F084BC3}" type="slidenum">
              <a:rPr lang="en-US" smtClean="0">
                <a:solidFill>
                  <a:prstClr val="black"/>
                </a:solidFill>
              </a:rPr>
              <a:pPr fontAlgn="base">
                <a:spcBef>
                  <a:spcPct val="0"/>
                </a:spcBef>
                <a:spcAft>
                  <a:spcPct val="0"/>
                </a:spcAft>
                <a:defRPr/>
              </a:pPr>
              <a:t>10</a:t>
            </a:fld>
            <a:endParaRPr lang="en-US">
              <a:solidFill>
                <a:prstClr val="black"/>
              </a:solidFill>
            </a:endParaRPr>
          </a:p>
        </p:txBody>
      </p:sp>
      <p:sp>
        <p:nvSpPr>
          <p:cNvPr id="11" name="Slide Number Placeholder 3"/>
          <p:cNvSpPr txBox="1">
            <a:spLocks/>
          </p:cNvSpPr>
          <p:nvPr/>
        </p:nvSpPr>
        <p:spPr bwMode="auto">
          <a:xfrm>
            <a:off x="6553200" y="6356350"/>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0CC56E-6316-459A-B385-B9A216E6C82D}"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ysClr val="windowText" lastClr="000000"/>
                </a:solidFill>
                <a:effectLst/>
                <a:uLnTx/>
                <a:uFillTx/>
                <a:latin typeface="Calibri"/>
                <a:ea typeface="+mj-ea"/>
                <a:cs typeface="+mj-cs"/>
              </a:rPr>
              <a:t>Other Revenue Sources for Street Maintenance in Carson City</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83399447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C0C0"/>
            </a:gs>
            <a:gs pos="100000">
              <a:srgbClr val="FFFFFF"/>
            </a:gs>
          </a:gsLst>
          <a:lin ang="5400000" scaled="1"/>
        </a:gradFill>
        <a:effectLst/>
      </p:bgPr>
    </p:bg>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051315B-C4F3-4FAA-99C4-8E42CDDB74CD}" type="slidenum">
              <a:rPr lang="en-US">
                <a:solidFill>
                  <a:prstClr val="black"/>
                </a:solidFill>
              </a:rPr>
              <a:pPr fontAlgn="base">
                <a:spcBef>
                  <a:spcPct val="0"/>
                </a:spcBef>
                <a:spcAft>
                  <a:spcPct val="0"/>
                </a:spcAft>
                <a:defRPr/>
              </a:pPr>
              <a:t>11</a:t>
            </a:fld>
            <a:endParaRPr lang="en-US">
              <a:solidFill>
                <a:prstClr val="black"/>
              </a:solidFill>
            </a:endParaRPr>
          </a:p>
        </p:txBody>
      </p:sp>
      <p:sp>
        <p:nvSpPr>
          <p:cNvPr id="7" name="Content Placeholder 2"/>
          <p:cNvSpPr txBox="1">
            <a:spLocks/>
          </p:cNvSpPr>
          <p:nvPr/>
        </p:nvSpPr>
        <p:spPr>
          <a:xfrm>
            <a:off x="228600" y="1447800"/>
            <a:ext cx="8915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smtClean="0"/>
              <a:t>11 years of expenditures – 2005-2015 (handout)</a:t>
            </a:r>
          </a:p>
          <a:p>
            <a:pPr fontAlgn="auto">
              <a:spcAft>
                <a:spcPts val="0"/>
              </a:spcAft>
            </a:pPr>
            <a:r>
              <a:rPr lang="en-US" smtClean="0"/>
              <a:t>How are current tax dollars used?</a:t>
            </a:r>
          </a:p>
          <a:p>
            <a:pPr fontAlgn="auto">
              <a:spcAft>
                <a:spcPts val="0"/>
              </a:spcAft>
            </a:pPr>
            <a:r>
              <a:rPr lang="en-US" smtClean="0"/>
              <a:t>What do Streets employees do?</a:t>
            </a:r>
          </a:p>
          <a:p>
            <a:pPr fontAlgn="auto">
              <a:spcAft>
                <a:spcPts val="0"/>
              </a:spcAft>
            </a:pPr>
            <a:r>
              <a:rPr lang="en-US" smtClean="0"/>
              <a:t>Street maintenance projects in 2016</a:t>
            </a:r>
          </a:p>
          <a:p>
            <a:pPr fontAlgn="auto">
              <a:spcAft>
                <a:spcPts val="0"/>
              </a:spcAft>
            </a:pPr>
            <a:r>
              <a:rPr lang="en-US" smtClean="0"/>
              <a:t>How is funding prioritized?</a:t>
            </a:r>
          </a:p>
          <a:p>
            <a:pPr marL="0" indent="0" fontAlgn="auto">
              <a:spcAft>
                <a:spcPts val="0"/>
              </a:spcAft>
              <a:buFont typeface="Arial" panose="020B0604020202020204" pitchFamily="34" charset="0"/>
              <a:buNone/>
            </a:pPr>
            <a:endParaRPr lang="en-US" altLang="en-US" smtClean="0"/>
          </a:p>
          <a:p>
            <a:pPr fontAlgn="auto">
              <a:spcAft>
                <a:spcPts val="0"/>
              </a:spcAft>
            </a:pPr>
            <a:endParaRPr lang="en-US" altLang="en-US" smtClean="0"/>
          </a:p>
          <a:p>
            <a:pPr fontAlgn="auto">
              <a:spcAft>
                <a:spcPts val="0"/>
              </a:spcAft>
            </a:pPr>
            <a:endParaRPr lang="en-US" altLang="en-US" smtClean="0"/>
          </a:p>
          <a:p>
            <a:pPr fontAlgn="auto">
              <a:spcAft>
                <a:spcPts val="0"/>
              </a:spcAft>
            </a:pPr>
            <a:endParaRPr lang="en-US" altLang="en-US" dirty="0" smtClean="0"/>
          </a:p>
        </p:txBody>
      </p:sp>
      <p:sp>
        <p:nvSpPr>
          <p:cNvPr id="8"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mtClean="0"/>
              <a:t>Use of Existing Funds for Street Maintenance</a:t>
            </a:r>
            <a:endParaRPr lang="en-US" dirty="0"/>
          </a:p>
        </p:txBody>
      </p:sp>
    </p:spTree>
    <p:extLst>
      <p:ext uri="{BB962C8B-B14F-4D97-AF65-F5344CB8AC3E}">
        <p14:creationId xmlns:p14="http://schemas.microsoft.com/office/powerpoint/2010/main" val="212168262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7387CE5-0D24-4CE5-A166-B1D46BA9F8BF}" type="slidenum">
              <a:rPr lang="en-US">
                <a:solidFill>
                  <a:prstClr val="black"/>
                </a:solidFill>
              </a:rPr>
              <a:pPr fontAlgn="base">
                <a:spcBef>
                  <a:spcPct val="0"/>
                </a:spcBef>
                <a:spcAft>
                  <a:spcPct val="0"/>
                </a:spcAft>
                <a:defRPr/>
              </a:pPr>
              <a:t>12</a:t>
            </a:fld>
            <a:endParaRPr lang="en-US">
              <a:solidFill>
                <a:prstClr val="black"/>
              </a:solidFill>
            </a:endParaRPr>
          </a:p>
        </p:txBody>
      </p:sp>
      <p:sp>
        <p:nvSpPr>
          <p:cNvPr id="13321" name="Content Placeholder 3"/>
          <p:cNvSpPr>
            <a:spLocks noGrp="1"/>
          </p:cNvSpPr>
          <p:nvPr>
            <p:ph idx="4294967295"/>
          </p:nvPr>
        </p:nvSpPr>
        <p:spPr>
          <a:xfrm>
            <a:off x="0" y="1481138"/>
            <a:ext cx="8229600" cy="4525962"/>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lvl="1" eaLnBrk="1" hangingPunct="1">
              <a:buFont typeface="Wingdings 2" pitchFamily="18" charset="2"/>
              <a:buNone/>
            </a:pPr>
            <a:endParaRPr lang="en-US" smtClean="0"/>
          </a:p>
          <a:p>
            <a:pPr lvl="1" eaLnBrk="1" hangingPunct="1"/>
            <a:endParaRPr lang="en-US" smtClean="0"/>
          </a:p>
          <a:p>
            <a:pPr lvl="1" eaLnBrk="1" hangingPunct="1"/>
            <a:endParaRPr lang="en-US" smtClean="0"/>
          </a:p>
        </p:txBody>
      </p:sp>
      <p:sp>
        <p:nvSpPr>
          <p:cNvPr id="4" name="Content Placeholder 2"/>
          <p:cNvSpPr txBox="1">
            <a:spLocks/>
          </p:cNvSpPr>
          <p:nvPr/>
        </p:nvSpPr>
        <p:spPr>
          <a:xfrm>
            <a:off x="228600" y="1447800"/>
            <a:ext cx="8915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altLang="en-US" smtClean="0"/>
          </a:p>
          <a:p>
            <a:pPr fontAlgn="auto">
              <a:spcAft>
                <a:spcPts val="0"/>
              </a:spcAft>
            </a:pPr>
            <a:endParaRPr lang="en-US" altLang="en-US" dirty="0" smtClean="0"/>
          </a:p>
        </p:txBody>
      </p:sp>
      <p:sp>
        <p:nvSpPr>
          <p:cNvPr id="5"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ltLang="en-US" smtClean="0"/>
              <a:t>How are Current Tax Dollars Used?</a:t>
            </a:r>
            <a:endParaRPr lang="en-US" dirty="0"/>
          </a:p>
        </p:txBody>
      </p:sp>
      <p:sp>
        <p:nvSpPr>
          <p:cNvPr id="6" name="Content Placeholder 2"/>
          <p:cNvSpPr txBox="1">
            <a:spLocks/>
          </p:cNvSpPr>
          <p:nvPr/>
        </p:nvSpPr>
        <p:spPr>
          <a:xfrm>
            <a:off x="381000" y="1600200"/>
            <a:ext cx="8610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dirty="0" smtClean="0"/>
              <a:t>Approximately $8 million is budgeted in the RTC and Streets fund for next fiscal year (July-June)</a:t>
            </a:r>
          </a:p>
          <a:p>
            <a:pPr fontAlgn="auto">
              <a:spcAft>
                <a:spcPts val="0"/>
              </a:spcAft>
            </a:pPr>
            <a:r>
              <a:rPr lang="en-US" altLang="en-US" dirty="0" smtClean="0"/>
              <a:t>RTC fund – Approximately $3.7 million</a:t>
            </a:r>
          </a:p>
          <a:p>
            <a:pPr lvl="1" fontAlgn="auto">
              <a:spcAft>
                <a:spcPts val="0"/>
              </a:spcAft>
            </a:pPr>
            <a:r>
              <a:rPr lang="en-US" altLang="en-US" dirty="0" smtClean="0"/>
              <a:t>Capital projects - $1.45 million</a:t>
            </a:r>
          </a:p>
          <a:p>
            <a:pPr lvl="1" fontAlgn="auto">
              <a:spcAft>
                <a:spcPts val="0"/>
              </a:spcAft>
            </a:pPr>
            <a:r>
              <a:rPr lang="en-US" altLang="en-US" dirty="0" smtClean="0"/>
              <a:t>Transfers out (bond payments with no significant decrease until after fiscal year 2027) – $1.65 million</a:t>
            </a:r>
          </a:p>
          <a:p>
            <a:pPr lvl="1" fontAlgn="auto">
              <a:spcAft>
                <a:spcPts val="0"/>
              </a:spcAft>
            </a:pPr>
            <a:r>
              <a:rPr lang="en-US" altLang="en-US" dirty="0" smtClean="0"/>
              <a:t>Services and supplies (primarily internal service charge and professional services) - $0.36 million</a:t>
            </a:r>
          </a:p>
          <a:p>
            <a:pPr lvl="1" fontAlgn="auto">
              <a:spcAft>
                <a:spcPts val="0"/>
              </a:spcAft>
            </a:pPr>
            <a:r>
              <a:rPr lang="en-US" altLang="en-US" dirty="0" smtClean="0"/>
              <a:t>Salaries and benefits - $0.16 million</a:t>
            </a:r>
          </a:p>
          <a:p>
            <a:pPr fontAlgn="auto">
              <a:spcAft>
                <a:spcPts val="0"/>
              </a:spcAft>
            </a:pPr>
            <a:endParaRPr lang="en-US" altLang="en-US" dirty="0" smtClean="0"/>
          </a:p>
          <a:p>
            <a:pPr fontAlgn="auto">
              <a:spcAft>
                <a:spcPts val="0"/>
              </a:spcAft>
            </a:pPr>
            <a:endParaRPr lang="en-US" altLang="en-US" dirty="0" smtClean="0"/>
          </a:p>
          <a:p>
            <a:pPr fontAlgn="auto">
              <a:spcAft>
                <a:spcPts val="0"/>
              </a:spcAft>
            </a:pPr>
            <a:endParaRPr lang="en-US" altLang="en-US" dirty="0" smtClean="0"/>
          </a:p>
        </p:txBody>
      </p:sp>
    </p:spTree>
    <p:extLst>
      <p:ext uri="{BB962C8B-B14F-4D97-AF65-F5344CB8AC3E}">
        <p14:creationId xmlns:p14="http://schemas.microsoft.com/office/powerpoint/2010/main" val="302088740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27387CE5-0D24-4CE5-A166-B1D46BA9F8BF}" type="slidenum">
              <a:rPr lang="en-US">
                <a:solidFill>
                  <a:prstClr val="black"/>
                </a:solidFill>
              </a:rPr>
              <a:pPr>
                <a:defRPr/>
              </a:pPr>
              <a:t>13</a:t>
            </a:fld>
            <a:endParaRPr lang="en-US">
              <a:solidFill>
                <a:prstClr val="black"/>
              </a:solidFill>
            </a:endParaRPr>
          </a:p>
        </p:txBody>
      </p:sp>
      <p:sp>
        <p:nvSpPr>
          <p:cNvPr id="13321" name="Content Placeholder 3"/>
          <p:cNvSpPr>
            <a:spLocks noGrp="1"/>
          </p:cNvSpPr>
          <p:nvPr>
            <p:ph idx="4294967295"/>
          </p:nvPr>
        </p:nvSpPr>
        <p:spPr>
          <a:xfrm>
            <a:off x="0" y="1481138"/>
            <a:ext cx="8229600" cy="4525962"/>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lvl="1" eaLnBrk="1" hangingPunct="1">
              <a:buFont typeface="Wingdings 2" pitchFamily="18" charset="2"/>
              <a:buNone/>
            </a:pPr>
            <a:endParaRPr lang="en-US" smtClean="0"/>
          </a:p>
          <a:p>
            <a:pPr lvl="1" eaLnBrk="1" hangingPunct="1"/>
            <a:endParaRPr lang="en-US" smtClean="0"/>
          </a:p>
          <a:p>
            <a:pPr lvl="1" eaLnBrk="1" hangingPunct="1"/>
            <a:endParaRPr lang="en-US" smtClean="0"/>
          </a:p>
        </p:txBody>
      </p:sp>
      <p:sp>
        <p:nvSpPr>
          <p:cNvPr id="4" name="Content Placeholder 2"/>
          <p:cNvSpPr txBox="1">
            <a:spLocks/>
          </p:cNvSpPr>
          <p:nvPr/>
        </p:nvSpPr>
        <p:spPr>
          <a:xfrm>
            <a:off x="228600" y="1447800"/>
            <a:ext cx="8915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altLang="en-US" smtClean="0">
              <a:solidFill>
                <a:prstClr val="black"/>
              </a:solidFill>
            </a:endParaRPr>
          </a:p>
          <a:p>
            <a:pPr fontAlgn="auto">
              <a:spcAft>
                <a:spcPts val="0"/>
              </a:spcAft>
            </a:pPr>
            <a:endParaRPr lang="en-US" altLang="en-US" dirty="0" smtClean="0">
              <a:solidFill>
                <a:prstClr val="black"/>
              </a:solidFill>
            </a:endParaRPr>
          </a:p>
        </p:txBody>
      </p:sp>
      <p:sp>
        <p:nvSpPr>
          <p:cNvPr id="5"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ltLang="en-US" smtClean="0">
                <a:solidFill>
                  <a:prstClr val="black"/>
                </a:solidFill>
              </a:rPr>
              <a:t>How are Current Tax Dollars Used?</a:t>
            </a:r>
            <a:endParaRPr lang="en-US" dirty="0">
              <a:solidFill>
                <a:prstClr val="black"/>
              </a:solidFill>
            </a:endParaRPr>
          </a:p>
        </p:txBody>
      </p:sp>
      <p:sp>
        <p:nvSpPr>
          <p:cNvPr id="7" name="Content Placeholder 2"/>
          <p:cNvSpPr txBox="1">
            <a:spLocks/>
          </p:cNvSpPr>
          <p:nvPr/>
        </p:nvSpPr>
        <p:spPr>
          <a:xfrm>
            <a:off x="381000" y="1371600"/>
            <a:ext cx="8610600" cy="5257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dirty="0" smtClean="0"/>
              <a:t>Streets fund – Approximately $4.4 million</a:t>
            </a:r>
          </a:p>
          <a:p>
            <a:pPr lvl="1" fontAlgn="auto">
              <a:spcAft>
                <a:spcPts val="0"/>
              </a:spcAft>
            </a:pPr>
            <a:r>
              <a:rPr lang="en-US" altLang="en-US" dirty="0" smtClean="0"/>
              <a:t>Services and supplies – </a:t>
            </a:r>
            <a:r>
              <a:rPr lang="en-US" altLang="en-US" dirty="0"/>
              <a:t>$</a:t>
            </a:r>
            <a:r>
              <a:rPr lang="en-US" altLang="en-US" dirty="0" smtClean="0"/>
              <a:t>2.03 million</a:t>
            </a:r>
          </a:p>
          <a:p>
            <a:pPr lvl="2" fontAlgn="auto">
              <a:spcAft>
                <a:spcPts val="0"/>
              </a:spcAft>
            </a:pPr>
            <a:r>
              <a:rPr lang="en-US" altLang="en-US" dirty="0" smtClean="0"/>
              <a:t>Equipment and vehicle repair and maintenance</a:t>
            </a:r>
          </a:p>
          <a:p>
            <a:pPr lvl="2" fontAlgn="auto">
              <a:spcAft>
                <a:spcPts val="0"/>
              </a:spcAft>
            </a:pPr>
            <a:r>
              <a:rPr lang="en-US" altLang="en-US" dirty="0" smtClean="0"/>
              <a:t>Long line striping contract</a:t>
            </a:r>
          </a:p>
          <a:p>
            <a:pPr lvl="2" fontAlgn="auto">
              <a:spcAft>
                <a:spcPts val="0"/>
              </a:spcAft>
            </a:pPr>
            <a:r>
              <a:rPr lang="en-US" altLang="en-US" dirty="0" smtClean="0"/>
              <a:t>Sidewalk repair</a:t>
            </a:r>
          </a:p>
          <a:p>
            <a:pPr lvl="2" fontAlgn="auto">
              <a:spcAft>
                <a:spcPts val="0"/>
              </a:spcAft>
            </a:pPr>
            <a:r>
              <a:rPr lang="en-US" altLang="en-US" dirty="0" smtClean="0"/>
              <a:t>Signs and striping</a:t>
            </a:r>
          </a:p>
          <a:p>
            <a:pPr lvl="2" fontAlgn="auto">
              <a:spcAft>
                <a:spcPts val="0"/>
              </a:spcAft>
            </a:pPr>
            <a:r>
              <a:rPr lang="en-US" altLang="en-US" dirty="0" smtClean="0"/>
              <a:t>Street light power</a:t>
            </a:r>
          </a:p>
          <a:p>
            <a:pPr lvl="2" fontAlgn="auto">
              <a:spcAft>
                <a:spcPts val="0"/>
              </a:spcAft>
            </a:pPr>
            <a:r>
              <a:rPr lang="en-US" altLang="en-US" dirty="0" smtClean="0"/>
              <a:t>Traffic signal maintenance</a:t>
            </a:r>
          </a:p>
          <a:p>
            <a:pPr lvl="2" fontAlgn="auto">
              <a:spcAft>
                <a:spcPts val="0"/>
              </a:spcAft>
            </a:pPr>
            <a:r>
              <a:rPr lang="en-US" altLang="en-US" dirty="0" smtClean="0"/>
              <a:t>Trees, brush, and ditch maintenance</a:t>
            </a:r>
          </a:p>
          <a:p>
            <a:pPr lvl="1" fontAlgn="auto">
              <a:spcAft>
                <a:spcPts val="0"/>
              </a:spcAft>
            </a:pPr>
            <a:r>
              <a:rPr lang="en-US" altLang="en-US" dirty="0" smtClean="0"/>
              <a:t>Capital projects (including traffic signal equipment and uncommitted funds</a:t>
            </a:r>
            <a:r>
              <a:rPr lang="en-US" altLang="en-US" dirty="0"/>
              <a:t>) – </a:t>
            </a:r>
            <a:r>
              <a:rPr lang="en-US" altLang="en-US" dirty="0" smtClean="0"/>
              <a:t>$0.30 million</a:t>
            </a:r>
          </a:p>
          <a:p>
            <a:pPr lvl="1" fontAlgn="auto">
              <a:spcAft>
                <a:spcPts val="0"/>
              </a:spcAft>
            </a:pPr>
            <a:r>
              <a:rPr lang="en-US" altLang="en-US" dirty="0" smtClean="0"/>
              <a:t>Salaries and benefits </a:t>
            </a:r>
            <a:r>
              <a:rPr lang="en-US" altLang="en-US" dirty="0"/>
              <a:t>– </a:t>
            </a:r>
            <a:r>
              <a:rPr lang="en-US" altLang="en-US" dirty="0" smtClean="0"/>
              <a:t>$2.00 million</a:t>
            </a:r>
          </a:p>
          <a:p>
            <a:pPr fontAlgn="auto">
              <a:spcAft>
                <a:spcPts val="0"/>
              </a:spcAft>
            </a:pPr>
            <a:endParaRPr lang="en-US" altLang="en-US" dirty="0" smtClean="0"/>
          </a:p>
          <a:p>
            <a:pPr fontAlgn="auto">
              <a:spcAft>
                <a:spcPts val="0"/>
              </a:spcAft>
            </a:pPr>
            <a:endParaRPr lang="en-US" altLang="en-US" dirty="0" smtClean="0"/>
          </a:p>
          <a:p>
            <a:pPr fontAlgn="auto">
              <a:spcAft>
                <a:spcPts val="0"/>
              </a:spcAft>
            </a:pPr>
            <a:endParaRPr lang="en-US" altLang="en-US" dirty="0" smtClean="0"/>
          </a:p>
        </p:txBody>
      </p:sp>
    </p:spTree>
    <p:extLst>
      <p:ext uri="{BB962C8B-B14F-4D97-AF65-F5344CB8AC3E}">
        <p14:creationId xmlns:p14="http://schemas.microsoft.com/office/powerpoint/2010/main" val="188067557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chemeClr val="bg1"/>
            </a:gs>
          </a:gsLst>
          <a:lin ang="5400000" scaled="1"/>
        </a:gradFill>
        <a:effectLst/>
      </p:bgPr>
    </p:bg>
    <p:spTree>
      <p:nvGrpSpPr>
        <p:cNvPr id="1" name=""/>
        <p:cNvGrpSpPr/>
        <p:nvPr/>
      </p:nvGrpSpPr>
      <p:grpSpPr>
        <a:xfrm>
          <a:off x="0" y="0"/>
          <a:ext cx="0" cy="0"/>
          <a:chOff x="0" y="0"/>
          <a:chExt cx="0" cy="0"/>
        </a:xfrm>
      </p:grpSpPr>
      <p:sp>
        <p:nvSpPr>
          <p:cNvPr id="39937"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886D86E-1F70-4DB0-8F7D-9639A22DC921}" type="slidenum">
              <a:rPr lang="en-US">
                <a:solidFill>
                  <a:prstClr val="black"/>
                </a:solidFill>
              </a:rPr>
              <a:pPr fontAlgn="base">
                <a:spcBef>
                  <a:spcPct val="0"/>
                </a:spcBef>
                <a:spcAft>
                  <a:spcPct val="0"/>
                </a:spcAft>
                <a:defRPr/>
              </a:pPr>
              <a:t>14</a:t>
            </a:fld>
            <a:endParaRPr lang="en-US">
              <a:solidFill>
                <a:prstClr val="black"/>
              </a:solidFill>
            </a:endParaRPr>
          </a:p>
        </p:txBody>
      </p:sp>
      <p:sp>
        <p:nvSpPr>
          <p:cNvPr id="3" name="Content Placeholder 2"/>
          <p:cNvSpPr txBox="1">
            <a:spLocks/>
          </p:cNvSpPr>
          <p:nvPr/>
        </p:nvSpPr>
        <p:spPr>
          <a:xfrm>
            <a:off x="228600" y="1447800"/>
            <a:ext cx="8915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altLang="en-US" smtClean="0"/>
          </a:p>
          <a:p>
            <a:pPr fontAlgn="auto">
              <a:spcAft>
                <a:spcPts val="0"/>
              </a:spcAft>
            </a:pPr>
            <a:endParaRPr lang="en-US" altLang="en-US" dirty="0" smtClean="0"/>
          </a:p>
        </p:txBody>
      </p:sp>
      <p:sp>
        <p:nvSpPr>
          <p:cNvPr id="4"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ltLang="en-US" smtClean="0"/>
              <a:t>What do Streets Employees do?</a:t>
            </a:r>
            <a:endParaRPr lang="en-US" dirty="0"/>
          </a:p>
        </p:txBody>
      </p:sp>
      <p:sp>
        <p:nvSpPr>
          <p:cNvPr id="5" name="Content Placeholder 2"/>
          <p:cNvSpPr txBox="1">
            <a:spLocks/>
          </p:cNvSpPr>
          <p:nvPr/>
        </p:nvSpPr>
        <p:spPr>
          <a:xfrm>
            <a:off x="76200" y="1600200"/>
            <a:ext cx="89154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sz="2800" dirty="0" smtClean="0"/>
              <a:t>A LOT!!!</a:t>
            </a:r>
          </a:p>
          <a:p>
            <a:pPr fontAlgn="auto">
              <a:spcAft>
                <a:spcPts val="0"/>
              </a:spcAft>
            </a:pPr>
            <a:r>
              <a:rPr lang="en-US" altLang="en-US" sz="2800" dirty="0" smtClean="0"/>
              <a:t>Streets funds can only be used for maintenance of the streets system. That is what Streets employees do.</a:t>
            </a:r>
          </a:p>
          <a:p>
            <a:pPr fontAlgn="auto">
              <a:spcAft>
                <a:spcPts val="0"/>
              </a:spcAft>
            </a:pPr>
            <a:r>
              <a:rPr lang="en-US" sz="2800" dirty="0" smtClean="0"/>
              <a:t>There are typically 18 employees of the Streets </a:t>
            </a:r>
            <a:r>
              <a:rPr lang="en-US" sz="2800" dirty="0"/>
              <a:t>Division </a:t>
            </a:r>
            <a:r>
              <a:rPr lang="en-US" sz="2800" dirty="0" smtClean="0"/>
              <a:t>who conduct </a:t>
            </a:r>
            <a:r>
              <a:rPr lang="en-US" sz="2800" dirty="0"/>
              <a:t>street maintenance </a:t>
            </a:r>
            <a:r>
              <a:rPr lang="en-US" sz="2800" dirty="0" smtClean="0"/>
              <a:t>activities: Crack filling, street </a:t>
            </a:r>
            <a:r>
              <a:rPr lang="en-US" sz="2800" dirty="0"/>
              <a:t>patching and pothole </a:t>
            </a:r>
            <a:r>
              <a:rPr lang="en-US" sz="2800" dirty="0" smtClean="0"/>
              <a:t>repair, operating </a:t>
            </a:r>
            <a:r>
              <a:rPr lang="en-US" sz="2800" dirty="0"/>
              <a:t>street sweepers and snow </a:t>
            </a:r>
            <a:r>
              <a:rPr lang="en-US" sz="2800" dirty="0" smtClean="0"/>
              <a:t>plows, signal maintenance, sign </a:t>
            </a:r>
            <a:r>
              <a:rPr lang="en-US" sz="2800" dirty="0"/>
              <a:t>and striping </a:t>
            </a:r>
            <a:r>
              <a:rPr lang="en-US" sz="2800" dirty="0" smtClean="0"/>
              <a:t>maintenance, maintenance of unpaved roads, concrete repair (sidewalks/ curbs and gutters), traffic control, shoulder maintenance, emergency response, etc.</a:t>
            </a:r>
            <a:endParaRPr lang="en-US" sz="2800" dirty="0"/>
          </a:p>
          <a:p>
            <a:pPr fontAlgn="auto">
              <a:spcAft>
                <a:spcPts val="0"/>
              </a:spcAft>
            </a:pPr>
            <a:endParaRPr lang="en-US" altLang="en-US" dirty="0" smtClean="0"/>
          </a:p>
          <a:p>
            <a:pPr fontAlgn="auto">
              <a:spcAft>
                <a:spcPts val="0"/>
              </a:spcAft>
            </a:pPr>
            <a:endParaRPr lang="en-US" altLang="en-US" dirty="0" smtClean="0"/>
          </a:p>
          <a:p>
            <a:pPr fontAlgn="auto">
              <a:spcAft>
                <a:spcPts val="0"/>
              </a:spcAft>
            </a:pPr>
            <a:endParaRPr lang="en-US" altLang="en-US" dirty="0" smtClean="0"/>
          </a:p>
        </p:txBody>
      </p:sp>
    </p:spTree>
    <p:extLst>
      <p:ext uri="{BB962C8B-B14F-4D97-AF65-F5344CB8AC3E}">
        <p14:creationId xmlns:p14="http://schemas.microsoft.com/office/powerpoint/2010/main" val="2202364568"/>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chemeClr val="bg1"/>
            </a:gs>
          </a:gsLst>
          <a:lin ang="5400000" scaled="1"/>
        </a:gradFill>
        <a:effectLst/>
      </p:bgPr>
    </p:bg>
    <p:spTree>
      <p:nvGrpSpPr>
        <p:cNvPr id="1" name=""/>
        <p:cNvGrpSpPr/>
        <p:nvPr/>
      </p:nvGrpSpPr>
      <p:grpSpPr>
        <a:xfrm>
          <a:off x="0" y="0"/>
          <a:ext cx="0" cy="0"/>
          <a:chOff x="0" y="0"/>
          <a:chExt cx="0" cy="0"/>
        </a:xfrm>
      </p:grpSpPr>
      <p:sp>
        <p:nvSpPr>
          <p:cNvPr id="39937"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886D86E-1F70-4DB0-8F7D-9639A22DC921}" type="slidenum">
              <a:rPr lang="en-US">
                <a:solidFill>
                  <a:prstClr val="black"/>
                </a:solidFill>
              </a:rPr>
              <a:pPr>
                <a:defRPr/>
              </a:pPr>
              <a:t>15</a:t>
            </a:fld>
            <a:endParaRPr lang="en-US">
              <a:solidFill>
                <a:prstClr val="black"/>
              </a:solidFill>
            </a:endParaRPr>
          </a:p>
        </p:txBody>
      </p:sp>
      <p:sp>
        <p:nvSpPr>
          <p:cNvPr id="3" name="Content Placeholder 2"/>
          <p:cNvSpPr txBox="1">
            <a:spLocks/>
          </p:cNvSpPr>
          <p:nvPr/>
        </p:nvSpPr>
        <p:spPr>
          <a:xfrm>
            <a:off x="228600" y="1447800"/>
            <a:ext cx="8915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altLang="en-US" smtClean="0">
              <a:solidFill>
                <a:prstClr val="black"/>
              </a:solidFill>
            </a:endParaRPr>
          </a:p>
          <a:p>
            <a:pPr fontAlgn="auto">
              <a:spcAft>
                <a:spcPts val="0"/>
              </a:spcAft>
            </a:pPr>
            <a:endParaRPr lang="en-US" altLang="en-US" dirty="0" smtClean="0">
              <a:solidFill>
                <a:prstClr val="black"/>
              </a:solidFill>
            </a:endParaRPr>
          </a:p>
        </p:txBody>
      </p:sp>
      <p:sp>
        <p:nvSpPr>
          <p:cNvPr id="4"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ltLang="en-US" smtClean="0">
                <a:solidFill>
                  <a:prstClr val="black"/>
                </a:solidFill>
              </a:rPr>
              <a:t>What do Streets Employees do?</a:t>
            </a:r>
            <a:endParaRPr lang="en-US" dirty="0">
              <a:solidFill>
                <a:prstClr val="black"/>
              </a:solidFill>
            </a:endParaRPr>
          </a:p>
        </p:txBody>
      </p:sp>
      <p:sp>
        <p:nvSpPr>
          <p:cNvPr id="6" name="Content Placeholder 2"/>
          <p:cNvSpPr txBox="1">
            <a:spLocks/>
          </p:cNvSpPr>
          <p:nvPr/>
        </p:nvSpPr>
        <p:spPr>
          <a:xfrm>
            <a:off x="381000" y="1600200"/>
            <a:ext cx="8610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dirty="0" smtClean="0"/>
              <a:t>Streets employees are dedicated to serving this community every day.</a:t>
            </a:r>
          </a:p>
          <a:p>
            <a:pPr fontAlgn="auto">
              <a:spcAft>
                <a:spcPts val="0"/>
              </a:spcAft>
            </a:pPr>
            <a:r>
              <a:rPr lang="en-US" altLang="en-US" dirty="0" smtClean="0"/>
              <a:t>While not all of the work done by Streets employees improves the pavement of the streets, the work they do relates to the maintenance of many elements of the street system. </a:t>
            </a:r>
          </a:p>
          <a:p>
            <a:pPr fontAlgn="auto">
              <a:spcAft>
                <a:spcPts val="0"/>
              </a:spcAft>
            </a:pPr>
            <a:endParaRPr lang="en-US" altLang="en-US" dirty="0" smtClean="0"/>
          </a:p>
          <a:p>
            <a:pPr fontAlgn="auto">
              <a:spcAft>
                <a:spcPts val="0"/>
              </a:spcAft>
            </a:pPr>
            <a:endParaRPr lang="en-US" altLang="en-US" dirty="0" smtClean="0"/>
          </a:p>
        </p:txBody>
      </p:sp>
    </p:spTree>
    <p:extLst>
      <p:ext uri="{BB962C8B-B14F-4D97-AF65-F5344CB8AC3E}">
        <p14:creationId xmlns:p14="http://schemas.microsoft.com/office/powerpoint/2010/main" val="698122985"/>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3736634-9F6F-4ACC-AAA7-5959D4BA39A1}" type="slidenum">
              <a:rPr lang="en-US" smtClean="0"/>
              <a:pPr>
                <a:defRPr/>
              </a:pPr>
              <a:t>16</a:t>
            </a:fld>
            <a:endParaRPr lang="en-US" dirty="0"/>
          </a:p>
        </p:txBody>
      </p:sp>
      <p:pic>
        <p:nvPicPr>
          <p:cNvPr id="7170" name="Picture 2" descr="I:\TransDept\TRAFCC\Pictures\IMG_55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500" y="1570038"/>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ltLang="en-US" dirty="0" smtClean="0"/>
              <a:t>Streets Employees – </a:t>
            </a:r>
          </a:p>
          <a:p>
            <a:pPr fontAlgn="auto">
              <a:spcAft>
                <a:spcPts val="0"/>
              </a:spcAft>
              <a:defRPr/>
            </a:pPr>
            <a:r>
              <a:rPr lang="en-US" altLang="en-US" dirty="0" smtClean="0"/>
              <a:t>Crack Fill Operations (June 6)</a:t>
            </a:r>
            <a:endParaRPr lang="en-US" dirty="0"/>
          </a:p>
        </p:txBody>
      </p:sp>
    </p:spTree>
    <p:extLst>
      <p:ext uri="{BB962C8B-B14F-4D97-AF65-F5344CB8AC3E}">
        <p14:creationId xmlns:p14="http://schemas.microsoft.com/office/powerpoint/2010/main" val="1857070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3736634-9F6F-4ACC-AAA7-5959D4BA39A1}" type="slidenum">
              <a:rPr lang="en-US" smtClean="0"/>
              <a:pPr>
                <a:defRPr/>
              </a:pPr>
              <a:t>17</a:t>
            </a:fld>
            <a:endParaRPr lang="en-US" dirty="0"/>
          </a:p>
        </p:txBody>
      </p:sp>
      <p:pic>
        <p:nvPicPr>
          <p:cNvPr id="6146" name="Picture 2" descr="I:\TransDept\TRAFCC\Pictures\20160607_1807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752600"/>
            <a:ext cx="5657850" cy="42433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74638"/>
            <a:ext cx="8229600" cy="1143000"/>
          </a:xfrm>
        </p:spPr>
        <p:txBody>
          <a:bodyPr>
            <a:normAutofit fontScale="90000"/>
          </a:bodyPr>
          <a:lstStyle/>
          <a:p>
            <a:pPr>
              <a:defRPr/>
            </a:pPr>
            <a:r>
              <a:rPr lang="en-US" dirty="0" smtClean="0"/>
              <a:t>Sidewalk Failure – Safety/ADA issue</a:t>
            </a:r>
            <a:br>
              <a:rPr lang="en-US" dirty="0" smtClean="0"/>
            </a:br>
            <a:r>
              <a:rPr lang="en-US" dirty="0" smtClean="0"/>
              <a:t>(June 7)</a:t>
            </a:r>
            <a:endParaRPr lang="en-US" dirty="0"/>
          </a:p>
        </p:txBody>
      </p:sp>
    </p:spTree>
    <p:extLst>
      <p:ext uri="{BB962C8B-B14F-4D97-AF65-F5344CB8AC3E}">
        <p14:creationId xmlns:p14="http://schemas.microsoft.com/office/powerpoint/2010/main" val="2477547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4000" y="2362200"/>
            <a:ext cx="2540000" cy="1905000"/>
          </a:xfrm>
          <a:prstGeom prst="rect">
            <a:avLst/>
          </a:prstGeom>
        </p:spPr>
      </p:pic>
      <p:sp>
        <p:nvSpPr>
          <p:cNvPr id="2" name="Slide Number Placeholder 1"/>
          <p:cNvSpPr>
            <a:spLocks noGrp="1"/>
          </p:cNvSpPr>
          <p:nvPr>
            <p:ph type="sldNum" sz="quarter" idx="12"/>
          </p:nvPr>
        </p:nvSpPr>
        <p:spPr/>
        <p:txBody>
          <a:bodyPr/>
          <a:lstStyle/>
          <a:p>
            <a:pPr>
              <a:defRPr/>
            </a:pPr>
            <a:fld id="{64F2A557-1B4D-4DF4-9771-28BE0C11184D}" type="slidenum">
              <a:rPr lang="en-US" smtClean="0"/>
              <a:pPr>
                <a:defRPr/>
              </a:pPr>
              <a:t>18</a:t>
            </a:fld>
            <a:endParaRPr lang="en-US" dirty="0"/>
          </a:p>
        </p:txBody>
      </p:sp>
      <p:sp>
        <p:nvSpPr>
          <p:cNvPr id="3" name="Rectangle 2"/>
          <p:cNvSpPr/>
          <p:nvPr/>
        </p:nvSpPr>
        <p:spPr>
          <a:xfrm>
            <a:off x="457200" y="1474887"/>
            <a:ext cx="8229600" cy="5078313"/>
          </a:xfrm>
          <a:prstGeom prst="rect">
            <a:avLst/>
          </a:prstGeom>
        </p:spPr>
        <p:txBody>
          <a:bodyPr wrap="square">
            <a:spAutoFit/>
          </a:bodyPr>
          <a:lstStyle/>
          <a:p>
            <a:pPr lvl="0"/>
            <a:r>
              <a:rPr lang="en-US" u="sng" dirty="0" smtClean="0"/>
              <a:t>Reconstruction Projects</a:t>
            </a:r>
          </a:p>
          <a:p>
            <a:pPr marL="285750" lvl="0" indent="-285750">
              <a:buFont typeface="Arial" panose="020B0604020202020204" pitchFamily="34" charset="0"/>
              <a:buChar char="•"/>
            </a:pPr>
            <a:r>
              <a:rPr lang="en-US" sz="1600" dirty="0"/>
              <a:t>Downtown Carson Street (Reconstruction - Complete Streets)</a:t>
            </a:r>
          </a:p>
          <a:p>
            <a:pPr marL="285750" indent="-285750">
              <a:buFont typeface="Arial" panose="020B0604020202020204" pitchFamily="34" charset="0"/>
              <a:buChar char="•"/>
            </a:pPr>
            <a:r>
              <a:rPr lang="en-US" sz="1600" dirty="0" smtClean="0"/>
              <a:t>Airport </a:t>
            </a:r>
            <a:r>
              <a:rPr lang="en-US" sz="1600" dirty="0"/>
              <a:t>Road Reconstruction (~$200k)</a:t>
            </a:r>
          </a:p>
          <a:p>
            <a:pPr marL="285750" indent="-285750">
              <a:buFont typeface="Arial" panose="020B0604020202020204" pitchFamily="34" charset="0"/>
              <a:buChar char="•"/>
            </a:pPr>
            <a:r>
              <a:rPr lang="en-US" sz="1600" dirty="0" err="1"/>
              <a:t>Appion</a:t>
            </a:r>
            <a:r>
              <a:rPr lang="en-US" sz="1600" dirty="0"/>
              <a:t> Way (~$500k)</a:t>
            </a:r>
          </a:p>
          <a:p>
            <a:pPr marL="285750" lvl="0" indent="-285750">
              <a:buFont typeface="Arial" panose="020B0604020202020204" pitchFamily="34" charset="0"/>
              <a:buChar char="•"/>
            </a:pPr>
            <a:r>
              <a:rPr lang="en-US" sz="1600" dirty="0" err="1" smtClean="0"/>
              <a:t>Goni</a:t>
            </a:r>
            <a:r>
              <a:rPr lang="en-US" sz="1600" dirty="0" smtClean="0"/>
              <a:t> </a:t>
            </a:r>
            <a:r>
              <a:rPr lang="en-US" sz="1600" dirty="0"/>
              <a:t>Road/</a:t>
            </a:r>
            <a:r>
              <a:rPr lang="en-US" sz="1600" dirty="0" err="1"/>
              <a:t>Convair</a:t>
            </a:r>
            <a:r>
              <a:rPr lang="en-US" sz="1600" dirty="0"/>
              <a:t> Drive (public/private partnership ~$575,000)</a:t>
            </a:r>
          </a:p>
          <a:p>
            <a:r>
              <a:rPr lang="en-US" sz="1600" u="sng" dirty="0" smtClean="0"/>
              <a:t>Maintenance Projects</a:t>
            </a:r>
            <a:endParaRPr lang="en-US" sz="1600" u="sng" dirty="0"/>
          </a:p>
          <a:p>
            <a:pPr marL="285750" indent="-285750">
              <a:buFont typeface="Arial" panose="020B0604020202020204" pitchFamily="34" charset="0"/>
              <a:buChar char="•"/>
            </a:pPr>
            <a:r>
              <a:rPr lang="en-US" sz="1600" dirty="0"/>
              <a:t>Wide Crack Repair Project (~$250k)</a:t>
            </a:r>
          </a:p>
          <a:p>
            <a:pPr marL="285750" indent="-285750">
              <a:buFont typeface="Arial" panose="020B0604020202020204" pitchFamily="34" charset="0"/>
              <a:buChar char="•"/>
            </a:pPr>
            <a:r>
              <a:rPr lang="en-US" sz="1600" dirty="0" err="1"/>
              <a:t>Lompa</a:t>
            </a:r>
            <a:r>
              <a:rPr lang="en-US" sz="1600" dirty="0"/>
              <a:t> Lane and Curry Street Cape and Slurry Seal (~$175k)</a:t>
            </a:r>
          </a:p>
          <a:p>
            <a:pPr marL="285750" indent="-285750">
              <a:buFont typeface="Arial" panose="020B0604020202020204" pitchFamily="34" charset="0"/>
              <a:buChar char="•"/>
            </a:pPr>
            <a:r>
              <a:rPr lang="en-US" sz="1600" dirty="0" smtClean="0"/>
              <a:t>City </a:t>
            </a:r>
            <a:r>
              <a:rPr lang="en-US" sz="1600" dirty="0"/>
              <a:t>Wide Patching </a:t>
            </a:r>
            <a:r>
              <a:rPr lang="en-US" sz="1600" dirty="0" smtClean="0"/>
              <a:t>Project (~$200k)</a:t>
            </a:r>
            <a:endParaRPr lang="en-US" sz="1600" dirty="0"/>
          </a:p>
          <a:p>
            <a:pPr marL="285750" indent="-285750">
              <a:buFont typeface="Arial" panose="020B0604020202020204" pitchFamily="34" charset="0"/>
              <a:buChar char="•"/>
            </a:pPr>
            <a:r>
              <a:rPr lang="en-US" sz="1600" dirty="0"/>
              <a:t>Fifth Street loop at Riverview Park (pavement </a:t>
            </a:r>
            <a:r>
              <a:rPr lang="en-US" sz="1600" dirty="0" smtClean="0"/>
              <a:t>repair~$</a:t>
            </a:r>
            <a:r>
              <a:rPr lang="en-US" sz="1600" dirty="0"/>
              <a:t>86k)</a:t>
            </a:r>
          </a:p>
          <a:p>
            <a:pPr marL="285750" indent="-285750">
              <a:buFont typeface="Arial" panose="020B0604020202020204" pitchFamily="34" charset="0"/>
              <a:buChar char="•"/>
            </a:pPr>
            <a:r>
              <a:rPr lang="en-US" sz="1600" dirty="0" smtClean="0"/>
              <a:t>Shouldering Project (~$96k</a:t>
            </a:r>
            <a:r>
              <a:rPr lang="en-US" sz="1600" dirty="0"/>
              <a:t>)</a:t>
            </a:r>
          </a:p>
          <a:p>
            <a:pPr marL="285750" indent="-285750">
              <a:buFont typeface="Arial" panose="020B0604020202020204" pitchFamily="34" charset="0"/>
              <a:buChar char="•"/>
            </a:pPr>
            <a:r>
              <a:rPr lang="en-US" sz="1600" dirty="0" smtClean="0"/>
              <a:t>Traffic </a:t>
            </a:r>
            <a:r>
              <a:rPr lang="en-US" sz="1600" dirty="0"/>
              <a:t>Line Markings (Long </a:t>
            </a:r>
            <a:r>
              <a:rPr lang="en-US" sz="1600" dirty="0" smtClean="0"/>
              <a:t>Line ~$150k)</a:t>
            </a:r>
          </a:p>
          <a:p>
            <a:pPr lvl="0"/>
            <a:r>
              <a:rPr lang="en-US" sz="1600" u="sng" dirty="0" smtClean="0"/>
              <a:t>Signal Construction/Maintenance</a:t>
            </a:r>
            <a:endParaRPr lang="en-US" sz="1600" u="sng" dirty="0"/>
          </a:p>
          <a:p>
            <a:pPr marL="285750" indent="-285750">
              <a:buFont typeface="Arial" panose="020B0604020202020204" pitchFamily="34" charset="0"/>
              <a:buChar char="•"/>
            </a:pPr>
            <a:r>
              <a:rPr lang="en-US" sz="1600" dirty="0"/>
              <a:t>College Parkway/Research Way Intersection Improvements (Public/Private Partnership </a:t>
            </a:r>
            <a:r>
              <a:rPr lang="en-US" sz="1600" dirty="0" smtClean="0"/>
              <a:t>~$500k</a:t>
            </a:r>
            <a:r>
              <a:rPr lang="en-US" sz="1600" dirty="0"/>
              <a:t>)</a:t>
            </a:r>
          </a:p>
          <a:p>
            <a:pPr marL="285750" indent="-285750">
              <a:buFont typeface="Arial" panose="020B0604020202020204" pitchFamily="34" charset="0"/>
              <a:buChar char="•"/>
            </a:pPr>
            <a:r>
              <a:rPr lang="en-US" sz="1600" dirty="0" smtClean="0"/>
              <a:t>Flashing </a:t>
            </a:r>
            <a:r>
              <a:rPr lang="en-US" sz="1600" dirty="0"/>
              <a:t>Yellow Arrow Intersection Improvement Project </a:t>
            </a:r>
            <a:r>
              <a:rPr lang="en-US" sz="1600" dirty="0" smtClean="0"/>
              <a:t>(~$</a:t>
            </a:r>
            <a:r>
              <a:rPr lang="en-US" sz="1600" dirty="0"/>
              <a:t>3</a:t>
            </a:r>
            <a:r>
              <a:rPr lang="en-US" sz="1600" dirty="0" smtClean="0"/>
              <a:t>00k</a:t>
            </a:r>
            <a:r>
              <a:rPr lang="en-US" sz="1600" dirty="0"/>
              <a:t>)</a:t>
            </a:r>
          </a:p>
          <a:p>
            <a:r>
              <a:rPr lang="en-US" sz="1600" u="sng" dirty="0" smtClean="0"/>
              <a:t>Active Transportation Projects</a:t>
            </a:r>
          </a:p>
          <a:p>
            <a:pPr marL="285750" indent="-285750">
              <a:buFont typeface="Arial" panose="020B0604020202020204" pitchFamily="34" charset="0"/>
              <a:buChar char="•"/>
            </a:pPr>
            <a:r>
              <a:rPr lang="en-US" sz="1600" dirty="0"/>
              <a:t>Carson City Freeway Multi-Use Path </a:t>
            </a:r>
            <a:r>
              <a:rPr lang="en-US" sz="1600" dirty="0" smtClean="0"/>
              <a:t>(~$700k</a:t>
            </a:r>
            <a:r>
              <a:rPr lang="en-US" sz="1600" dirty="0"/>
              <a:t>)</a:t>
            </a:r>
          </a:p>
          <a:p>
            <a:pPr marL="285750" indent="-285750">
              <a:buFont typeface="Arial" panose="020B0604020202020204" pitchFamily="34" charset="0"/>
              <a:buChar char="•"/>
            </a:pPr>
            <a:r>
              <a:rPr lang="en-US" sz="1600" dirty="0" smtClean="0"/>
              <a:t>Empire </a:t>
            </a:r>
            <a:r>
              <a:rPr lang="en-US" sz="1600" dirty="0"/>
              <a:t>Area ADA Sidewalk Improvements (~$265k)</a:t>
            </a:r>
          </a:p>
          <a:p>
            <a:endParaRPr lang="en-US" dirty="0"/>
          </a:p>
        </p:txBody>
      </p:sp>
      <p:sp>
        <p:nvSpPr>
          <p:cNvPr id="5" name="Title 1"/>
          <p:cNvSpPr txBox="1">
            <a:spLocks/>
          </p:cNvSpPr>
          <p:nvPr/>
        </p:nvSpPr>
        <p:spPr>
          <a:xfrm>
            <a:off x="457200" y="274638"/>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Street Maintenance Projects in 2016</a:t>
            </a:r>
            <a:endParaRPr lang="en-US" dirty="0"/>
          </a:p>
        </p:txBody>
      </p:sp>
    </p:spTree>
    <p:extLst>
      <p:ext uri="{BB962C8B-B14F-4D97-AF65-F5344CB8AC3E}">
        <p14:creationId xmlns:p14="http://schemas.microsoft.com/office/powerpoint/2010/main" val="412493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F2A557-1B4D-4DF4-9771-28BE0C11184D}" type="slidenum">
              <a:rPr lang="en-US" smtClean="0"/>
              <a:pPr>
                <a:defRPr/>
              </a:pPr>
              <a:t>19</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52999"/>
            <a:ext cx="2540000" cy="1905000"/>
          </a:xfrm>
          <a:prstGeom prst="rect">
            <a:avLst/>
          </a:prstGeom>
        </p:spPr>
      </p:pic>
      <p:sp>
        <p:nvSpPr>
          <p:cNvPr id="6" name="Rectangle 5"/>
          <p:cNvSpPr/>
          <p:nvPr/>
        </p:nvSpPr>
        <p:spPr>
          <a:xfrm>
            <a:off x="0" y="152400"/>
            <a:ext cx="2616384" cy="4370427"/>
          </a:xfrm>
          <a:prstGeom prst="rect">
            <a:avLst/>
          </a:prstGeom>
        </p:spPr>
        <p:txBody>
          <a:bodyPr wrap="square">
            <a:spAutoFit/>
          </a:bodyPr>
          <a:lstStyle/>
          <a:p>
            <a:pPr algn="ctr"/>
            <a:r>
              <a:rPr lang="en-US" sz="3200" b="1" dirty="0"/>
              <a:t>Calendar Year </a:t>
            </a:r>
            <a:endParaRPr lang="en-US" sz="3200" b="1" dirty="0" smtClean="0"/>
          </a:p>
          <a:p>
            <a:pPr algn="ctr"/>
            <a:r>
              <a:rPr lang="en-US" sz="3200" b="1" dirty="0" smtClean="0"/>
              <a:t>2016 Projects</a:t>
            </a:r>
          </a:p>
          <a:p>
            <a:pPr algn="ctr"/>
            <a:endParaRPr lang="en-US" sz="3200" b="1" dirty="0" smtClean="0"/>
          </a:p>
          <a:p>
            <a:pPr algn="ctr"/>
            <a:r>
              <a:rPr lang="en-US" sz="2000" b="1" dirty="0"/>
              <a:t>*Citywide projects have not been </a:t>
            </a:r>
            <a:r>
              <a:rPr lang="en-US" sz="2000" b="1" dirty="0" smtClean="0"/>
              <a:t>mapped:</a:t>
            </a:r>
            <a:endParaRPr lang="en-US" sz="2000" b="1" dirty="0"/>
          </a:p>
          <a:p>
            <a:pPr marL="171450" indent="-171450" algn="ctr">
              <a:buFont typeface="Arial" panose="020B0604020202020204" pitchFamily="34" charset="0"/>
              <a:buChar char="•"/>
            </a:pPr>
            <a:r>
              <a:rPr lang="en-US" sz="1200" b="1" dirty="0" smtClean="0"/>
              <a:t>Wide </a:t>
            </a:r>
            <a:r>
              <a:rPr lang="en-US" sz="1200" b="1" dirty="0"/>
              <a:t>Crack Repair </a:t>
            </a:r>
            <a:r>
              <a:rPr lang="en-US" sz="1200" b="1" dirty="0" smtClean="0"/>
              <a:t>Project</a:t>
            </a:r>
          </a:p>
          <a:p>
            <a:pPr marL="171450" indent="-171450" algn="ctr">
              <a:buFont typeface="Arial" panose="020B0604020202020204" pitchFamily="34" charset="0"/>
              <a:buChar char="•"/>
            </a:pPr>
            <a:r>
              <a:rPr lang="en-US" sz="1200" b="1" dirty="0"/>
              <a:t>City Wide Patching </a:t>
            </a:r>
            <a:r>
              <a:rPr lang="en-US" sz="1200" b="1" dirty="0" smtClean="0"/>
              <a:t>Project</a:t>
            </a:r>
          </a:p>
          <a:p>
            <a:pPr marL="171450" indent="-171450" algn="ctr">
              <a:buFont typeface="Arial" panose="020B0604020202020204" pitchFamily="34" charset="0"/>
              <a:buChar char="•"/>
            </a:pPr>
            <a:r>
              <a:rPr lang="en-US" sz="1200" b="1" dirty="0"/>
              <a:t>Shouldering </a:t>
            </a:r>
            <a:r>
              <a:rPr lang="en-US" sz="1200" b="1" dirty="0" smtClean="0"/>
              <a:t>Project</a:t>
            </a:r>
          </a:p>
          <a:p>
            <a:pPr marL="171450" indent="-171450" algn="ctr">
              <a:buFont typeface="Arial" panose="020B0604020202020204" pitchFamily="34" charset="0"/>
              <a:buChar char="•"/>
            </a:pPr>
            <a:r>
              <a:rPr lang="en-US" sz="1200" b="1" dirty="0"/>
              <a:t>Traffic Line Markings</a:t>
            </a:r>
            <a:endParaRPr lang="en-US" sz="1200" b="1" dirty="0" smtClean="0"/>
          </a:p>
          <a:p>
            <a:pPr algn="ctr"/>
            <a:endParaRPr lang="en-US" sz="1000" b="1" dirty="0"/>
          </a:p>
        </p:txBody>
      </p:sp>
      <p:pic>
        <p:nvPicPr>
          <p:cNvPr id="3074" name="Picture 2" descr="I:\TransDept\TRAFCC\Maps\Current Projects_2016_pp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34" t="7071" r="20586" b="3103"/>
          <a:stretch/>
        </p:blipFill>
        <p:spPr bwMode="auto">
          <a:xfrm>
            <a:off x="2616384" y="0"/>
            <a:ext cx="65276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85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defRPr/>
            </a:pPr>
            <a:r>
              <a:rPr lang="en-US" dirty="0" smtClean="0"/>
              <a:t>Overview</a:t>
            </a:r>
            <a:endParaRPr lang="en-US" dirty="0"/>
          </a:p>
        </p:txBody>
      </p:sp>
      <p:sp>
        <p:nvSpPr>
          <p:cNvPr id="38919" name="Content Placeholder 2"/>
          <p:cNvSpPr>
            <a:spLocks noGrp="1"/>
          </p:cNvSpPr>
          <p:nvPr>
            <p:ph idx="1"/>
          </p:nvPr>
        </p:nvSpPr>
        <p:spPr>
          <a:xfrm>
            <a:off x="381000" y="1219200"/>
            <a:ext cx="7924800" cy="5257800"/>
          </a:xfrm>
        </p:spPr>
        <p:txBody>
          <a:bodyPr>
            <a:normAutofit/>
          </a:bodyPr>
          <a:lstStyle/>
          <a:p>
            <a:r>
              <a:rPr lang="en-US" dirty="0" smtClean="0"/>
              <a:t>Street system of Carson City</a:t>
            </a:r>
          </a:p>
          <a:p>
            <a:r>
              <a:rPr lang="en-US" dirty="0" smtClean="0"/>
              <a:t>Revenues for street maintenance</a:t>
            </a:r>
          </a:p>
          <a:p>
            <a:r>
              <a:rPr lang="en-US" dirty="0" smtClean="0"/>
              <a:t>Use </a:t>
            </a:r>
            <a:r>
              <a:rPr lang="en-US" dirty="0"/>
              <a:t>of existing funds </a:t>
            </a:r>
            <a:endParaRPr lang="en-US" dirty="0" smtClean="0"/>
          </a:p>
          <a:p>
            <a:r>
              <a:rPr lang="en-US" dirty="0" smtClean="0"/>
              <a:t>Other important projects</a:t>
            </a:r>
          </a:p>
          <a:p>
            <a:pPr lvl="1"/>
            <a:r>
              <a:rPr lang="en-US" dirty="0"/>
              <a:t>Freeway </a:t>
            </a:r>
            <a:r>
              <a:rPr lang="en-US" dirty="0" smtClean="0"/>
              <a:t>Project – Phase 2B-3</a:t>
            </a:r>
            <a:endParaRPr lang="en-US" dirty="0"/>
          </a:p>
          <a:p>
            <a:pPr lvl="1"/>
            <a:r>
              <a:rPr lang="en-US" dirty="0" smtClean="0"/>
              <a:t>Downtown Project</a:t>
            </a:r>
          </a:p>
        </p:txBody>
      </p:sp>
      <p:sp>
        <p:nvSpPr>
          <p:cNvPr id="4505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A33BC16-E6F1-4867-944A-4A6DA9E7ECE2}"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352422488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F2A557-1B4D-4DF4-9771-28BE0C11184D}" type="slidenum">
              <a:rPr lang="en-US" smtClean="0"/>
              <a:pPr>
                <a:defRPr/>
              </a:pPr>
              <a:t>20</a:t>
            </a:fld>
            <a:endParaRPr lang="en-US" dirty="0"/>
          </a:p>
        </p:txBody>
      </p:sp>
      <p:pic>
        <p:nvPicPr>
          <p:cNvPr id="3" name="Picture 2" descr="I:\TransDept\TRAFCC\Pictures\20160611_1159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977753"/>
            <a:ext cx="4962525" cy="37218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TransDept\TRAFCC\Pictures\Lompa1 04JUN16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0" y="1828800"/>
            <a:ext cx="4495800" cy="33718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err="1" smtClean="0"/>
              <a:t>Lompa</a:t>
            </a:r>
            <a:r>
              <a:rPr lang="en-US" dirty="0" smtClean="0"/>
              <a:t> Lane – Cape Seal</a:t>
            </a:r>
            <a:endParaRPr lang="en-US" dirty="0"/>
          </a:p>
        </p:txBody>
      </p:sp>
      <p:sp>
        <p:nvSpPr>
          <p:cNvPr id="5" name="TextBox 4"/>
          <p:cNvSpPr txBox="1"/>
          <p:nvPr/>
        </p:nvSpPr>
        <p:spPr>
          <a:xfrm>
            <a:off x="1219200" y="1295400"/>
            <a:ext cx="2095445" cy="369332"/>
          </a:xfrm>
          <a:prstGeom prst="rect">
            <a:avLst/>
          </a:prstGeom>
          <a:noFill/>
        </p:spPr>
        <p:txBody>
          <a:bodyPr wrap="none" rtlCol="0">
            <a:spAutoFit/>
          </a:bodyPr>
          <a:lstStyle/>
          <a:p>
            <a:r>
              <a:rPr lang="en-US" dirty="0" smtClean="0"/>
              <a:t>Chip Seal (June 4)</a:t>
            </a:r>
            <a:endParaRPr lang="en-US" dirty="0"/>
          </a:p>
        </p:txBody>
      </p:sp>
      <p:sp>
        <p:nvSpPr>
          <p:cNvPr id="10" name="TextBox 9"/>
          <p:cNvSpPr txBox="1"/>
          <p:nvPr/>
        </p:nvSpPr>
        <p:spPr>
          <a:xfrm>
            <a:off x="5638800" y="2438400"/>
            <a:ext cx="2296334" cy="369332"/>
          </a:xfrm>
          <a:prstGeom prst="rect">
            <a:avLst/>
          </a:prstGeom>
          <a:noFill/>
        </p:spPr>
        <p:txBody>
          <a:bodyPr wrap="none" rtlCol="0">
            <a:spAutoFit/>
          </a:bodyPr>
          <a:lstStyle/>
          <a:p>
            <a:r>
              <a:rPr lang="en-US" dirty="0" smtClean="0"/>
              <a:t>Micro Seal (</a:t>
            </a:r>
            <a:r>
              <a:rPr lang="en-US" dirty="0"/>
              <a:t>J</a:t>
            </a:r>
            <a:r>
              <a:rPr lang="en-US" dirty="0" smtClean="0"/>
              <a:t>une 11)</a:t>
            </a:r>
            <a:endParaRPr lang="en-US" dirty="0"/>
          </a:p>
        </p:txBody>
      </p:sp>
    </p:spTree>
    <p:extLst>
      <p:ext uri="{BB962C8B-B14F-4D97-AF65-F5344CB8AC3E}">
        <p14:creationId xmlns:p14="http://schemas.microsoft.com/office/powerpoint/2010/main" val="3589757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F2A557-1B4D-4DF4-9771-28BE0C11184D}" type="slidenum">
              <a:rPr lang="en-US" smtClean="0"/>
              <a:pPr>
                <a:defRPr/>
              </a:pPr>
              <a:t>21</a:t>
            </a:fld>
            <a:endParaRPr lang="en-US" dirty="0"/>
          </a:p>
        </p:txBody>
      </p:sp>
      <p:pic>
        <p:nvPicPr>
          <p:cNvPr id="4098" name="Picture 2" descr="I:\TransDept\TRAFCC\Pictures\Curry6 05JUn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085850"/>
            <a:ext cx="7086600" cy="53149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Curry Street– Slurry Seal (June 11)</a:t>
            </a:r>
            <a:endParaRPr lang="en-US" dirty="0"/>
          </a:p>
        </p:txBody>
      </p:sp>
    </p:spTree>
    <p:extLst>
      <p:ext uri="{BB962C8B-B14F-4D97-AF65-F5344CB8AC3E}">
        <p14:creationId xmlns:p14="http://schemas.microsoft.com/office/powerpoint/2010/main" val="9502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F2A557-1B4D-4DF4-9771-28BE0C11184D}" type="slidenum">
              <a:rPr lang="en-US" smtClean="0"/>
              <a:pPr>
                <a:defRPr/>
              </a:pPr>
              <a:t>22</a:t>
            </a:fld>
            <a:endParaRPr lang="en-US" dirty="0"/>
          </a:p>
        </p:txBody>
      </p:sp>
      <p:pic>
        <p:nvPicPr>
          <p:cNvPr id="5122" name="Picture 2" descr="I:\TransDept\TRAFCC\Pictures\IMG_55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3999"/>
            <a:ext cx="2933700" cy="3911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I:\TransDept\TRAFCC\Pictures\IMG_55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857" y="1524000"/>
            <a:ext cx="5215467" cy="3911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Wide Crack Repair Project – </a:t>
            </a:r>
            <a:r>
              <a:rPr lang="en-US" dirty="0"/>
              <a:t>N</a:t>
            </a:r>
            <a:r>
              <a:rPr lang="en-US" dirty="0" smtClean="0"/>
              <a:t>orthridge Drive (June 6)</a:t>
            </a:r>
            <a:endParaRPr lang="en-US" dirty="0"/>
          </a:p>
        </p:txBody>
      </p:sp>
    </p:spTree>
    <p:extLst>
      <p:ext uri="{BB962C8B-B14F-4D97-AF65-F5344CB8AC3E}">
        <p14:creationId xmlns:p14="http://schemas.microsoft.com/office/powerpoint/2010/main" val="3952154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29950D9-FD1D-4F94-9A7F-FB2D23EF418B}" type="slidenum">
              <a:rPr lang="en-US">
                <a:solidFill>
                  <a:prstClr val="black"/>
                </a:solidFill>
              </a:rPr>
              <a:pPr fontAlgn="base">
                <a:spcBef>
                  <a:spcPct val="0"/>
                </a:spcBef>
                <a:spcAft>
                  <a:spcPct val="0"/>
                </a:spcAft>
                <a:defRPr/>
              </a:pPr>
              <a:t>23</a:t>
            </a:fld>
            <a:endParaRPr lang="en-US">
              <a:solidFill>
                <a:prstClr val="black"/>
              </a:solidFill>
            </a:endParaRPr>
          </a:p>
        </p:txBody>
      </p:sp>
      <p:sp>
        <p:nvSpPr>
          <p:cNvPr id="5"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ltLang="en-US" smtClean="0"/>
              <a:t>How is funding prioritized?</a:t>
            </a:r>
            <a:endParaRPr lang="en-US" dirty="0"/>
          </a:p>
        </p:txBody>
      </p:sp>
      <p:sp>
        <p:nvSpPr>
          <p:cNvPr id="6" name="Content Placeholder 2"/>
          <p:cNvSpPr txBox="1">
            <a:spLocks/>
          </p:cNvSpPr>
          <p:nvPr/>
        </p:nvSpPr>
        <p:spPr>
          <a:xfrm>
            <a:off x="381000" y="1371600"/>
            <a:ext cx="8610600"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dirty="0" smtClean="0"/>
              <a:t>Complex process with needs exceeding resources</a:t>
            </a:r>
          </a:p>
          <a:p>
            <a:pPr lvl="1"/>
            <a:r>
              <a:rPr lang="en-US" sz="2400" dirty="0"/>
              <a:t>R</a:t>
            </a:r>
            <a:r>
              <a:rPr lang="en-US" sz="2400" dirty="0" smtClean="0"/>
              <a:t>equired </a:t>
            </a:r>
            <a:r>
              <a:rPr lang="en-US" sz="2400" dirty="0"/>
              <a:t>fixed </a:t>
            </a:r>
            <a:r>
              <a:rPr lang="en-US" sz="2400" dirty="0" smtClean="0"/>
              <a:t>costs</a:t>
            </a:r>
            <a:endParaRPr lang="en-US" sz="2400" dirty="0"/>
          </a:p>
          <a:p>
            <a:pPr lvl="1"/>
            <a:r>
              <a:rPr lang="en-US" sz="2400" dirty="0" smtClean="0"/>
              <a:t>Essential </a:t>
            </a:r>
            <a:r>
              <a:rPr lang="en-US" sz="2400" dirty="0"/>
              <a:t>services and </a:t>
            </a:r>
            <a:r>
              <a:rPr lang="en-US" sz="2400" dirty="0" smtClean="0"/>
              <a:t>supplies (safety-related)</a:t>
            </a:r>
          </a:p>
          <a:p>
            <a:pPr lvl="1"/>
            <a:r>
              <a:rPr lang="en-US" sz="2400" dirty="0" smtClean="0"/>
              <a:t>Other </a:t>
            </a:r>
            <a:r>
              <a:rPr lang="en-US" sz="2400" dirty="0"/>
              <a:t>essential maintenance </a:t>
            </a:r>
            <a:r>
              <a:rPr lang="en-US" sz="2400" dirty="0" smtClean="0"/>
              <a:t>activities.</a:t>
            </a:r>
            <a:endParaRPr lang="en-US" sz="2400" dirty="0"/>
          </a:p>
          <a:p>
            <a:pPr lvl="1"/>
            <a:r>
              <a:rPr lang="en-US" sz="2400" dirty="0" smtClean="0"/>
              <a:t>Street </a:t>
            </a:r>
            <a:r>
              <a:rPr lang="en-US" sz="2400" dirty="0"/>
              <a:t>maintenance </a:t>
            </a:r>
            <a:r>
              <a:rPr lang="en-US" sz="2400" dirty="0" smtClean="0"/>
              <a:t>activities.</a:t>
            </a:r>
            <a:endParaRPr lang="en-US" sz="2400" dirty="0"/>
          </a:p>
          <a:p>
            <a:pPr lvl="1"/>
            <a:r>
              <a:rPr lang="en-US" sz="2400" dirty="0" smtClean="0"/>
              <a:t>Capital </a:t>
            </a:r>
            <a:r>
              <a:rPr lang="en-US" sz="2400" dirty="0"/>
              <a:t>projects </a:t>
            </a:r>
            <a:r>
              <a:rPr lang="en-US" sz="2400" dirty="0" smtClean="0"/>
              <a:t>for street maintenance require </a:t>
            </a:r>
            <a:r>
              <a:rPr lang="en-US" sz="2400" dirty="0"/>
              <a:t>engineering design and oversight. </a:t>
            </a:r>
            <a:endParaRPr lang="en-US" altLang="en-US" sz="2400" dirty="0" smtClean="0"/>
          </a:p>
          <a:p>
            <a:pPr fontAlgn="auto">
              <a:spcAft>
                <a:spcPts val="0"/>
              </a:spcAft>
            </a:pPr>
            <a:endParaRPr lang="en-US" altLang="en-US" dirty="0" smtClean="0"/>
          </a:p>
          <a:p>
            <a:pPr fontAlgn="auto">
              <a:spcAft>
                <a:spcPts val="0"/>
              </a:spcAft>
            </a:pPr>
            <a:endParaRPr lang="en-US" altLang="en-US" dirty="0" smtClean="0"/>
          </a:p>
        </p:txBody>
      </p:sp>
    </p:spTree>
    <p:extLst>
      <p:ext uri="{BB962C8B-B14F-4D97-AF65-F5344CB8AC3E}">
        <p14:creationId xmlns:p14="http://schemas.microsoft.com/office/powerpoint/2010/main" val="136070827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29950D9-FD1D-4F94-9A7F-FB2D23EF418B}" type="slidenum">
              <a:rPr lang="en-US">
                <a:solidFill>
                  <a:prstClr val="black"/>
                </a:solidFill>
              </a:rPr>
              <a:pPr>
                <a:defRPr/>
              </a:pPr>
              <a:t>24</a:t>
            </a:fld>
            <a:endParaRPr lang="en-US">
              <a:solidFill>
                <a:prstClr val="black"/>
              </a:solidFill>
            </a:endParaRPr>
          </a:p>
        </p:txBody>
      </p:sp>
      <p:sp>
        <p:nvSpPr>
          <p:cNvPr id="3" name="Content Placeholder 2"/>
          <p:cNvSpPr txBox="1">
            <a:spLocks/>
          </p:cNvSpPr>
          <p:nvPr/>
        </p:nvSpPr>
        <p:spPr>
          <a:xfrm>
            <a:off x="228600" y="1524000"/>
            <a:ext cx="8915400" cy="51816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4000" dirty="0" smtClean="0"/>
              <a:t>Adjust to numerous, and sometimes competing demands for improvements and service. Need flexibility to react.</a:t>
            </a:r>
          </a:p>
          <a:p>
            <a:pPr marL="0" indent="0" fontAlgn="auto">
              <a:spcAft>
                <a:spcPts val="0"/>
              </a:spcAft>
              <a:buFont typeface="Arial" panose="020B0604020202020204" pitchFamily="34" charset="0"/>
              <a:buNone/>
            </a:pPr>
            <a:endParaRPr lang="en-US" dirty="0" smtClean="0"/>
          </a:p>
          <a:p>
            <a:pPr fontAlgn="auto">
              <a:spcAft>
                <a:spcPts val="0"/>
              </a:spcAft>
            </a:pPr>
            <a:r>
              <a:rPr lang="en-US" dirty="0" smtClean="0"/>
              <a:t>Considerations when prioritizing ongoing maintenance projects:</a:t>
            </a:r>
          </a:p>
          <a:p>
            <a:pPr lvl="1" fontAlgn="auto">
              <a:spcAft>
                <a:spcPts val="0"/>
              </a:spcAft>
            </a:pPr>
            <a:r>
              <a:rPr lang="en-US" sz="3100" dirty="0" smtClean="0"/>
              <a:t>Emergencies</a:t>
            </a:r>
          </a:p>
          <a:p>
            <a:pPr lvl="1" fontAlgn="auto">
              <a:spcAft>
                <a:spcPts val="0"/>
              </a:spcAft>
            </a:pPr>
            <a:r>
              <a:rPr lang="en-US" sz="3100" dirty="0" smtClean="0"/>
              <a:t>Safety concerns</a:t>
            </a:r>
          </a:p>
          <a:p>
            <a:pPr lvl="1" fontAlgn="auto">
              <a:spcAft>
                <a:spcPts val="0"/>
              </a:spcAft>
            </a:pPr>
            <a:r>
              <a:rPr lang="en-US" sz="3100" dirty="0" smtClean="0"/>
              <a:t>Available funding</a:t>
            </a:r>
          </a:p>
          <a:p>
            <a:pPr lvl="1" fontAlgn="auto">
              <a:spcAft>
                <a:spcPts val="0"/>
              </a:spcAft>
            </a:pPr>
            <a:r>
              <a:rPr lang="en-US" sz="3100" dirty="0" smtClean="0"/>
              <a:t>Americans with Disabilities Act (ADA) requirements</a:t>
            </a:r>
          </a:p>
          <a:p>
            <a:pPr lvl="1" fontAlgn="auto">
              <a:spcAft>
                <a:spcPts val="0"/>
              </a:spcAft>
            </a:pPr>
            <a:r>
              <a:rPr lang="en-US" sz="3100" dirty="0" smtClean="0"/>
              <a:t>Risk management concerns and input</a:t>
            </a:r>
          </a:p>
          <a:p>
            <a:pPr lvl="1" fontAlgn="auto">
              <a:spcAft>
                <a:spcPts val="0"/>
              </a:spcAft>
            </a:pPr>
            <a:r>
              <a:rPr lang="en-US" sz="3100" dirty="0" smtClean="0"/>
              <a:t>Pavement condition/ pavement management system </a:t>
            </a:r>
          </a:p>
          <a:p>
            <a:pPr lvl="1" fontAlgn="auto">
              <a:spcAft>
                <a:spcPts val="0"/>
              </a:spcAft>
            </a:pPr>
            <a:r>
              <a:rPr lang="en-US" sz="3100" dirty="0" smtClean="0"/>
              <a:t>Staffing availability</a:t>
            </a:r>
          </a:p>
          <a:p>
            <a:pPr lvl="1" fontAlgn="auto">
              <a:spcAft>
                <a:spcPts val="0"/>
              </a:spcAft>
            </a:pPr>
            <a:r>
              <a:rPr lang="en-US" sz="3100" dirty="0" smtClean="0"/>
              <a:t>Public input including through the Carson City Connect system</a:t>
            </a:r>
          </a:p>
          <a:p>
            <a:pPr lvl="1" fontAlgn="auto">
              <a:spcAft>
                <a:spcPts val="0"/>
              </a:spcAft>
            </a:pPr>
            <a:r>
              <a:rPr lang="en-US" sz="3100" dirty="0" smtClean="0"/>
              <a:t>Input of elected officials</a:t>
            </a:r>
          </a:p>
          <a:p>
            <a:pPr lvl="1" fontAlgn="auto">
              <a:spcAft>
                <a:spcPts val="0"/>
              </a:spcAft>
            </a:pPr>
            <a:r>
              <a:rPr lang="en-US" sz="3100" dirty="0" smtClean="0"/>
              <a:t>Coordination with other departments or outside agencies/ utilities</a:t>
            </a:r>
          </a:p>
          <a:p>
            <a:pPr lvl="1" fontAlgn="auto">
              <a:spcAft>
                <a:spcPts val="0"/>
              </a:spcAft>
            </a:pPr>
            <a:r>
              <a:rPr lang="en-US" sz="3100" dirty="0" smtClean="0"/>
              <a:t>Weather </a:t>
            </a:r>
            <a:endParaRPr lang="en-US" sz="3100" dirty="0"/>
          </a:p>
        </p:txBody>
      </p:sp>
      <p:sp>
        <p:nvSpPr>
          <p:cNvPr id="4" name="Slide Number Placeholder 3"/>
          <p:cNvSpPr txBox="1">
            <a:spLocks/>
          </p:cNvSpPr>
          <p:nvPr/>
        </p:nvSpPr>
        <p:spPr bwMode="auto">
          <a:xfrm>
            <a:off x="6553200" y="6356350"/>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862AE0E-D86A-473D-BFFA-ADBE13BB2094}" type="slidenum">
              <a:rPr lang="en-US" smtClean="0"/>
              <a:pPr>
                <a:defRPr/>
              </a:pPr>
              <a:t>24</a:t>
            </a:fld>
            <a:endParaRPr lang="en-US" dirty="0"/>
          </a:p>
        </p:txBody>
      </p:sp>
      <p:sp>
        <p:nvSpPr>
          <p:cNvPr id="5"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mtClean="0"/>
              <a:t>Prioritization of Work for Ongoing Maintenance (non-capital) Projects</a:t>
            </a:r>
            <a:endParaRPr lang="en-US" i="1" dirty="0"/>
          </a:p>
        </p:txBody>
      </p:sp>
    </p:spTree>
    <p:extLst>
      <p:ext uri="{BB962C8B-B14F-4D97-AF65-F5344CB8AC3E}">
        <p14:creationId xmlns:p14="http://schemas.microsoft.com/office/powerpoint/2010/main" val="688795685"/>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29950D9-FD1D-4F94-9A7F-FB2D23EF418B}" type="slidenum">
              <a:rPr lang="en-US">
                <a:solidFill>
                  <a:prstClr val="black"/>
                </a:solidFill>
              </a:rPr>
              <a:pPr>
                <a:defRPr/>
              </a:pPr>
              <a:t>25</a:t>
            </a:fld>
            <a:endParaRPr lang="en-US">
              <a:solidFill>
                <a:prstClr val="black"/>
              </a:solidFill>
            </a:endParaRPr>
          </a:p>
        </p:txBody>
      </p:sp>
      <p:sp>
        <p:nvSpPr>
          <p:cNvPr id="3" name="Content Placeholder 2"/>
          <p:cNvSpPr txBox="1">
            <a:spLocks/>
          </p:cNvSpPr>
          <p:nvPr/>
        </p:nvSpPr>
        <p:spPr>
          <a:xfrm>
            <a:off x="228600" y="1447800"/>
            <a:ext cx="8839200" cy="47244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4400" dirty="0" smtClean="0"/>
              <a:t>Capital projects require engineering design and oversight and are brought to the Carson City Regional Transportation Commission (RTC) for award to private contractors.</a:t>
            </a:r>
          </a:p>
          <a:p>
            <a:pPr marL="0" indent="0" fontAlgn="auto">
              <a:spcAft>
                <a:spcPts val="0"/>
              </a:spcAft>
              <a:buFont typeface="Arial" panose="020B0604020202020204" pitchFamily="34" charset="0"/>
              <a:buNone/>
            </a:pPr>
            <a:r>
              <a:rPr lang="en-US" sz="3600" dirty="0" smtClean="0"/>
              <a:t> </a:t>
            </a:r>
          </a:p>
          <a:p>
            <a:pPr fontAlgn="auto">
              <a:spcAft>
                <a:spcPts val="0"/>
              </a:spcAft>
            </a:pPr>
            <a:r>
              <a:rPr lang="en-US" sz="3600" dirty="0" smtClean="0"/>
              <a:t>Primary significant considerations when prioritizing capital projects:</a:t>
            </a:r>
          </a:p>
          <a:p>
            <a:pPr lvl="1" fontAlgn="auto">
              <a:spcAft>
                <a:spcPts val="0"/>
              </a:spcAft>
            </a:pPr>
            <a:r>
              <a:rPr lang="en-US" sz="3300" dirty="0" smtClean="0"/>
              <a:t>Safety</a:t>
            </a:r>
          </a:p>
          <a:p>
            <a:pPr lvl="1" fontAlgn="auto">
              <a:spcAft>
                <a:spcPts val="0"/>
              </a:spcAft>
            </a:pPr>
            <a:r>
              <a:rPr lang="en-US" sz="3300" dirty="0" smtClean="0"/>
              <a:t>Available funding</a:t>
            </a:r>
          </a:p>
          <a:p>
            <a:pPr lvl="1" fontAlgn="auto">
              <a:spcAft>
                <a:spcPts val="0"/>
              </a:spcAft>
            </a:pPr>
            <a:r>
              <a:rPr lang="en-US" sz="3300" dirty="0" smtClean="0"/>
              <a:t>Pavement condition/ pavement management system input</a:t>
            </a:r>
          </a:p>
          <a:p>
            <a:pPr lvl="1" fontAlgn="auto">
              <a:spcAft>
                <a:spcPts val="0"/>
              </a:spcAft>
            </a:pPr>
            <a:r>
              <a:rPr lang="en-US" sz="3300" dirty="0" smtClean="0"/>
              <a:t>Funding opportunities through grants</a:t>
            </a:r>
          </a:p>
          <a:p>
            <a:pPr lvl="1" fontAlgn="auto">
              <a:spcAft>
                <a:spcPts val="0"/>
              </a:spcAft>
            </a:pPr>
            <a:r>
              <a:rPr lang="en-US" sz="3300" dirty="0" smtClean="0"/>
              <a:t>Planning studies </a:t>
            </a:r>
          </a:p>
          <a:p>
            <a:pPr lvl="1" fontAlgn="auto">
              <a:spcAft>
                <a:spcPts val="0"/>
              </a:spcAft>
            </a:pPr>
            <a:r>
              <a:rPr lang="en-US" sz="3300" dirty="0" smtClean="0"/>
              <a:t>Public input including through the Carson City Connect system</a:t>
            </a:r>
          </a:p>
          <a:p>
            <a:pPr lvl="1" fontAlgn="auto">
              <a:spcAft>
                <a:spcPts val="0"/>
              </a:spcAft>
            </a:pPr>
            <a:r>
              <a:rPr lang="en-US" sz="3300" dirty="0" smtClean="0"/>
              <a:t>Input of elected officials</a:t>
            </a:r>
          </a:p>
          <a:p>
            <a:pPr lvl="1" fontAlgn="auto">
              <a:spcAft>
                <a:spcPts val="0"/>
              </a:spcAft>
            </a:pPr>
            <a:r>
              <a:rPr lang="en-US" sz="3300" dirty="0" smtClean="0"/>
              <a:t>Coordination with other departments or outside agencies including utilities</a:t>
            </a:r>
          </a:p>
          <a:p>
            <a:pPr lvl="1" fontAlgn="auto">
              <a:spcAft>
                <a:spcPts val="0"/>
              </a:spcAft>
            </a:pPr>
            <a:r>
              <a:rPr lang="en-US" sz="3300" dirty="0" smtClean="0"/>
              <a:t>Economic Development</a:t>
            </a:r>
          </a:p>
          <a:p>
            <a:pPr lvl="1" fontAlgn="auto">
              <a:spcAft>
                <a:spcPts val="0"/>
              </a:spcAft>
            </a:pPr>
            <a:r>
              <a:rPr lang="en-US" sz="3300" dirty="0" smtClean="0"/>
              <a:t>Coordination with other significant projects regarding traffic impacts of construction</a:t>
            </a:r>
            <a:endParaRPr lang="en-US" sz="3300" dirty="0"/>
          </a:p>
        </p:txBody>
      </p:sp>
      <p:sp>
        <p:nvSpPr>
          <p:cNvPr id="4"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mtClean="0"/>
              <a:t>Prioritization of Capital Projects</a:t>
            </a:r>
            <a:endParaRPr lang="en-US" dirty="0"/>
          </a:p>
        </p:txBody>
      </p:sp>
    </p:spTree>
    <p:extLst>
      <p:ext uri="{BB962C8B-B14F-4D97-AF65-F5344CB8AC3E}">
        <p14:creationId xmlns:p14="http://schemas.microsoft.com/office/powerpoint/2010/main" val="68879568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29950D9-FD1D-4F94-9A7F-FB2D23EF418B}" type="slidenum">
              <a:rPr lang="en-US">
                <a:solidFill>
                  <a:prstClr val="black"/>
                </a:solidFill>
              </a:rPr>
              <a:pPr>
                <a:defRPr/>
              </a:pPr>
              <a:t>26</a:t>
            </a:fld>
            <a:endParaRPr lang="en-US">
              <a:solidFill>
                <a:prstClr val="black"/>
              </a:solidFill>
            </a:endParaRPr>
          </a:p>
        </p:txBody>
      </p:sp>
      <p:sp>
        <p:nvSpPr>
          <p:cNvPr id="3" name="Content Placeholder 2"/>
          <p:cNvSpPr txBox="1">
            <a:spLocks/>
          </p:cNvSpPr>
          <p:nvPr/>
        </p:nvSpPr>
        <p:spPr>
          <a:xfrm>
            <a:off x="228600" y="1447800"/>
            <a:ext cx="8915400" cy="47244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mtClean="0"/>
              <a:t>Three most important factors have quantifiable measures:</a:t>
            </a:r>
          </a:p>
          <a:p>
            <a:pPr fontAlgn="auto">
              <a:spcAft>
                <a:spcPts val="0"/>
              </a:spcAft>
            </a:pPr>
            <a:r>
              <a:rPr lang="en-US" smtClean="0"/>
              <a:t>Safety </a:t>
            </a:r>
          </a:p>
          <a:p>
            <a:pPr fontAlgn="auto">
              <a:spcAft>
                <a:spcPts val="0"/>
              </a:spcAft>
            </a:pPr>
            <a:r>
              <a:rPr lang="en-US" smtClean="0"/>
              <a:t>Available funding</a:t>
            </a:r>
          </a:p>
          <a:p>
            <a:pPr fontAlgn="auto">
              <a:spcAft>
                <a:spcPts val="0"/>
              </a:spcAft>
            </a:pPr>
            <a:r>
              <a:rPr lang="en-US" smtClean="0"/>
              <a:t>Pavement condition - overall conditions and specific pavement distresses.</a:t>
            </a:r>
          </a:p>
          <a:p>
            <a:pPr marL="0" indent="0" fontAlgn="auto">
              <a:spcAft>
                <a:spcPts val="0"/>
              </a:spcAft>
              <a:buFont typeface="Arial" panose="020B0604020202020204" pitchFamily="34" charset="0"/>
              <a:buNone/>
            </a:pPr>
            <a:r>
              <a:rPr lang="en-US" smtClean="0"/>
              <a:t>Pavement management system:</a:t>
            </a:r>
          </a:p>
          <a:p>
            <a:pPr fontAlgn="auto">
              <a:spcAft>
                <a:spcPts val="0"/>
              </a:spcAft>
            </a:pPr>
            <a:r>
              <a:rPr lang="en-US" smtClean="0"/>
              <a:t>Includes data on pavement conditions citywide. </a:t>
            </a:r>
          </a:p>
          <a:p>
            <a:pPr fontAlgn="auto">
              <a:spcAft>
                <a:spcPts val="0"/>
              </a:spcAft>
            </a:pPr>
            <a:r>
              <a:rPr lang="en-US" smtClean="0"/>
              <a:t>A tool used to evaluate alternative options for utilizing available funds to improve and manage pavements citywide.</a:t>
            </a:r>
            <a:endParaRPr lang="en-US" dirty="0"/>
          </a:p>
        </p:txBody>
      </p:sp>
      <p:sp>
        <p:nvSpPr>
          <p:cNvPr id="4"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mtClean="0"/>
              <a:t>Prioritization of Capital Projects</a:t>
            </a:r>
            <a:endParaRPr lang="en-US" dirty="0"/>
          </a:p>
        </p:txBody>
      </p:sp>
    </p:spTree>
    <p:extLst>
      <p:ext uri="{BB962C8B-B14F-4D97-AF65-F5344CB8AC3E}">
        <p14:creationId xmlns:p14="http://schemas.microsoft.com/office/powerpoint/2010/main" val="688795685"/>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defRPr/>
            </a:pPr>
            <a:r>
              <a:rPr lang="en-US" dirty="0" smtClean="0"/>
              <a:t>Carson City Freeway</a:t>
            </a:r>
            <a:endParaRPr lang="en-US" dirty="0"/>
          </a:p>
        </p:txBody>
      </p:sp>
      <p:sp>
        <p:nvSpPr>
          <p:cNvPr id="4505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A33BC16-E6F1-4867-944A-4A6DA9E7ECE2}" type="slidenum">
              <a:rPr lang="en-US"/>
              <a:pPr fontAlgn="base">
                <a:spcBef>
                  <a:spcPct val="0"/>
                </a:spcBef>
                <a:spcAft>
                  <a:spcPct val="0"/>
                </a:spcAft>
                <a:defRPr/>
              </a:pPr>
              <a:t>27</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1771650"/>
            <a:ext cx="6477000" cy="4857750"/>
          </a:xfrm>
          <a:prstGeom prst="rect">
            <a:avLst/>
          </a:prstGeom>
        </p:spPr>
      </p:pic>
      <p:sp>
        <p:nvSpPr>
          <p:cNvPr id="5" name="TextBox 4"/>
          <p:cNvSpPr txBox="1"/>
          <p:nvPr/>
        </p:nvSpPr>
        <p:spPr>
          <a:xfrm>
            <a:off x="914400" y="1383268"/>
            <a:ext cx="7924800" cy="369332"/>
          </a:xfrm>
          <a:prstGeom prst="rect">
            <a:avLst/>
          </a:prstGeom>
          <a:noFill/>
        </p:spPr>
        <p:txBody>
          <a:bodyPr wrap="square" rtlCol="0">
            <a:spAutoFit/>
          </a:bodyPr>
          <a:lstStyle/>
          <a:p>
            <a:r>
              <a:rPr lang="en-US" dirty="0" smtClean="0"/>
              <a:t>NDOT and RHB Making Progress on Phase 2B-3 of Carson Freeway</a:t>
            </a:r>
            <a:endParaRPr lang="en-US" dirty="0"/>
          </a:p>
        </p:txBody>
      </p:sp>
    </p:spTree>
    <p:extLst>
      <p:ext uri="{BB962C8B-B14F-4D97-AF65-F5344CB8AC3E}">
        <p14:creationId xmlns:p14="http://schemas.microsoft.com/office/powerpoint/2010/main" val="2910736247"/>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28600" y="1143000"/>
            <a:ext cx="8686800" cy="4114800"/>
          </a:xfrm>
          <a:prstGeom prst="rect">
            <a:avLst/>
          </a:prstGeom>
          <a:noFill/>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smtClean="0"/>
              <a:t>Phases 1A &amp; 1B open to U.S. Highway 50 - 2006</a:t>
            </a:r>
          </a:p>
          <a:p>
            <a:pPr fontAlgn="auto">
              <a:spcAft>
                <a:spcPts val="0"/>
              </a:spcAft>
            </a:pPr>
            <a:r>
              <a:rPr lang="en-US" dirty="0" smtClean="0"/>
              <a:t>Phase 2A open to Fairview Drive - 2009</a:t>
            </a:r>
          </a:p>
          <a:p>
            <a:pPr fontAlgn="auto">
              <a:spcAft>
                <a:spcPts val="0"/>
              </a:spcAft>
            </a:pPr>
            <a:r>
              <a:rPr lang="en-US" dirty="0" smtClean="0"/>
              <a:t>Phase 2B-1 (bridges &amp; drainage) - 2011</a:t>
            </a:r>
          </a:p>
          <a:p>
            <a:pPr fontAlgn="auto">
              <a:spcAft>
                <a:spcPts val="0"/>
              </a:spcAft>
            </a:pPr>
            <a:r>
              <a:rPr lang="en-US" dirty="0" smtClean="0"/>
              <a:t>Phase 2B-2 (bridge &amp; drainage) – 2014</a:t>
            </a:r>
          </a:p>
          <a:p>
            <a:pPr fontAlgn="auto">
              <a:spcAft>
                <a:spcPts val="0"/>
              </a:spcAft>
            </a:pPr>
            <a:r>
              <a:rPr lang="en-US" dirty="0" smtClean="0"/>
              <a:t>Phase 2B-3 (earthwork, sound walls, &amp; roadway) – under construction; open to traffic 2017</a:t>
            </a:r>
          </a:p>
          <a:p>
            <a:pPr fontAlgn="auto">
              <a:spcAft>
                <a:spcPts val="0"/>
              </a:spcAft>
            </a:pPr>
            <a:r>
              <a:rPr lang="en-US" dirty="0" smtClean="0"/>
              <a:t>Phase 2B-4 (Spooner interchange) -  planned, not scheduled at this time. Estimated cost: $20-25 million</a:t>
            </a:r>
          </a:p>
        </p:txBody>
      </p:sp>
      <p:sp>
        <p:nvSpPr>
          <p:cNvPr id="3" name="Slide Number Placeholder 3"/>
          <p:cNvSpPr>
            <a:spLocks noGrp="1"/>
          </p:cNvSpPr>
          <p:nvPr>
            <p:ph type="sldNum" sz="quarter" idx="12"/>
          </p:nvPr>
        </p:nvSpPr>
        <p:spPr bwMode="auto">
          <a:xfrm>
            <a:off x="6553200" y="6356350"/>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D7233F2-C88D-426C-8F34-8C93FCC6D7C0}" type="slidenum">
              <a:rPr lang="en-US"/>
              <a:pPr fontAlgn="base">
                <a:spcBef>
                  <a:spcPct val="0"/>
                </a:spcBef>
                <a:spcAft>
                  <a:spcPct val="0"/>
                </a:spcAft>
                <a:defRPr/>
              </a:pPr>
              <a:t>28</a:t>
            </a:fld>
            <a:endParaRPr lang="en-US"/>
          </a:p>
        </p:txBody>
      </p:sp>
      <p:sp>
        <p:nvSpPr>
          <p:cNvPr id="4" name="Title 1"/>
          <p:cNvSpPr txBox="1">
            <a:spLocks/>
          </p:cNvSpPr>
          <p:nvPr/>
        </p:nvSpPr>
        <p:spPr>
          <a:xfrm>
            <a:off x="222250" y="152400"/>
            <a:ext cx="88392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smtClean="0"/>
              <a:t>Carson City Freeway - Progress</a:t>
            </a:r>
            <a:endParaRPr lang="en-US" sz="4000" dirty="0"/>
          </a:p>
        </p:txBody>
      </p:sp>
      <p:graphicFrame>
        <p:nvGraphicFramePr>
          <p:cNvPr id="5" name="Object 5"/>
          <p:cNvGraphicFramePr>
            <a:graphicFrameLocks noChangeAspect="1"/>
          </p:cNvGraphicFramePr>
          <p:nvPr>
            <p:extLst>
              <p:ext uri="{D42A27DB-BD31-4B8C-83A1-F6EECF244321}">
                <p14:modId xmlns:p14="http://schemas.microsoft.com/office/powerpoint/2010/main" val="256603903"/>
              </p:ext>
            </p:extLst>
          </p:nvPr>
        </p:nvGraphicFramePr>
        <p:xfrm>
          <a:off x="3733800" y="5257800"/>
          <a:ext cx="4419600" cy="1385887"/>
        </p:xfrm>
        <a:graphic>
          <a:graphicData uri="http://schemas.openxmlformats.org/presentationml/2006/ole">
            <mc:AlternateContent xmlns:mc="http://schemas.openxmlformats.org/markup-compatibility/2006">
              <mc:Choice xmlns:v="urn:schemas-microsoft-com:vml" Requires="v">
                <p:oleObj spid="_x0000_s8196" name="CorelDRAW" r:id="rId4" imgW="7999214" imgH="2510671" progId="CorelDRAW.Graphic.11">
                  <p:embed/>
                </p:oleObj>
              </mc:Choice>
              <mc:Fallback>
                <p:oleObj name="CorelDRAW" r:id="rId4" imgW="7999214" imgH="2510671"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257800"/>
                        <a:ext cx="44196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1570023"/>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bwMode="auto">
          <a:xfrm>
            <a:off x="6553200" y="6356350"/>
            <a:ext cx="2133600" cy="365125"/>
          </a:xfrm>
          <a:ln>
            <a:miter lim="800000"/>
            <a:headEnd/>
            <a:tailEnd/>
          </a:ln>
        </p:spPr>
        <p:txBody>
          <a:bodyPr wrap="square" lIns="91440" tIns="45720" rIns="91440" bIns="45720" numCol="1" anchorCtr="0" compatLnSpc="1">
            <a:prstTxWarp prst="textNoShape">
              <a:avLst/>
            </a:prstTxWarp>
          </a:bodyPr>
          <a:lstStyle/>
          <a:p>
            <a:pPr>
              <a:defRPr/>
            </a:pPr>
            <a:fld id="{3D7233F2-C88D-426C-8F34-8C93FCC6D7C0}" type="slidenum">
              <a:rPr lang="en-US">
                <a:solidFill>
                  <a:prstClr val="black">
                    <a:tint val="75000"/>
                  </a:prstClr>
                </a:solidFill>
              </a:rPr>
              <a:pPr>
                <a:defRPr/>
              </a:pPr>
              <a:t>29</a:t>
            </a:fld>
            <a:endParaRPr lang="en-US">
              <a:solidFill>
                <a:prstClr val="black">
                  <a:tint val="75000"/>
                </a:prstClr>
              </a:solidFill>
            </a:endParaRPr>
          </a:p>
        </p:txBody>
      </p:sp>
      <p:sp>
        <p:nvSpPr>
          <p:cNvPr id="6" name="Content Placeholder 2"/>
          <p:cNvSpPr txBox="1">
            <a:spLocks/>
          </p:cNvSpPr>
          <p:nvPr/>
        </p:nvSpPr>
        <p:spPr>
          <a:xfrm>
            <a:off x="228600" y="1570038"/>
            <a:ext cx="8839200" cy="49069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256032" fontAlgn="auto">
              <a:spcAft>
                <a:spcPts val="0"/>
              </a:spcAft>
              <a:buFont typeface="Wingdings 3"/>
              <a:buChar char=""/>
              <a:defRPr/>
            </a:pPr>
            <a:endParaRPr lang="en-US" smtClean="0"/>
          </a:p>
          <a:p>
            <a:pPr marL="365760" indent="-256032" fontAlgn="auto">
              <a:spcAft>
                <a:spcPts val="0"/>
              </a:spcAft>
              <a:buFont typeface="Wingdings 3"/>
              <a:buChar char=""/>
              <a:defRPr/>
            </a:pPr>
            <a:endParaRPr lang="en-US" smtClean="0"/>
          </a:p>
          <a:p>
            <a:pPr marL="621792" lvl="1" fontAlgn="auto">
              <a:spcBef>
                <a:spcPts val="324"/>
              </a:spcBef>
              <a:spcAft>
                <a:spcPts val="0"/>
              </a:spcAft>
              <a:buFont typeface="Verdana"/>
              <a:buChar char="◦"/>
              <a:defRPr/>
            </a:pPr>
            <a:endParaRPr lang="en-US" dirty="0"/>
          </a:p>
        </p:txBody>
      </p:sp>
      <p:sp>
        <p:nvSpPr>
          <p:cNvPr id="7" name="Title 1"/>
          <p:cNvSpPr txBox="1">
            <a:spLocks/>
          </p:cNvSpPr>
          <p:nvPr/>
        </p:nvSpPr>
        <p:spPr>
          <a:xfrm>
            <a:off x="374651" y="152400"/>
            <a:ext cx="8839199"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smtClean="0"/>
              <a:t>Carson City Freeway Agreement  </a:t>
            </a:r>
            <a:br>
              <a:rPr lang="en-US" sz="4000" smtClean="0"/>
            </a:br>
            <a:r>
              <a:rPr lang="en-US" sz="2000" smtClean="0"/>
              <a:t>(agreement and amendments all approved by action of the Board)</a:t>
            </a:r>
            <a:endParaRPr lang="en-US" sz="2000" dirty="0"/>
          </a:p>
        </p:txBody>
      </p:sp>
      <p:sp>
        <p:nvSpPr>
          <p:cNvPr id="8" name="Content Placeholder 2"/>
          <p:cNvSpPr txBox="1">
            <a:spLocks/>
          </p:cNvSpPr>
          <p:nvPr/>
        </p:nvSpPr>
        <p:spPr>
          <a:xfrm>
            <a:off x="228600" y="1752600"/>
            <a:ext cx="8686800" cy="4114800"/>
          </a:xfrm>
          <a:prstGeom prst="rect">
            <a:avLst/>
          </a:prstGeom>
          <a:no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smtClean="0"/>
              <a:t>Original agreement with NDOT on 4/1/97. Carson City to fund $19M (plus interest) of Phase 1 of freeway through 5-cent increase in fuel tax. </a:t>
            </a:r>
          </a:p>
          <a:p>
            <a:pPr fontAlgn="auto">
              <a:spcAft>
                <a:spcPts val="0"/>
              </a:spcAft>
            </a:pPr>
            <a:r>
              <a:rPr lang="en-US" dirty="0" smtClean="0"/>
              <a:t>Amendment 1 (10/14/04) suspended payment for 3 years to allow for construction of improvements on Fairview Drive. City also agreed to fund additional $15M for Phase 2 of freeway through 3-cents of fuel tax and for future transfer of S. Carson Street to the City.</a:t>
            </a:r>
          </a:p>
          <a:p>
            <a:pPr fontAlgn="auto">
              <a:spcAft>
                <a:spcPts val="0"/>
              </a:spcAft>
            </a:pPr>
            <a:r>
              <a:rPr lang="en-US" dirty="0" smtClean="0"/>
              <a:t>11/10/04 Board of Supervisors voted to remove sunset of 5-cent fuel tax to fund roadway projects into the long term future.</a:t>
            </a:r>
          </a:p>
        </p:txBody>
      </p:sp>
    </p:spTree>
    <p:extLst>
      <p:ext uri="{BB962C8B-B14F-4D97-AF65-F5344CB8AC3E}">
        <p14:creationId xmlns:p14="http://schemas.microsoft.com/office/powerpoint/2010/main" val="309241418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29950D9-FD1D-4F94-9A7F-FB2D23EF418B}" type="slidenum">
              <a:rPr lang="en-US">
                <a:solidFill>
                  <a:prstClr val="black"/>
                </a:solidFill>
              </a:rPr>
              <a:pPr fontAlgn="base">
                <a:spcBef>
                  <a:spcPct val="0"/>
                </a:spcBef>
                <a:spcAft>
                  <a:spcPct val="0"/>
                </a:spcAft>
                <a:defRPr/>
              </a:pPr>
              <a:t>3</a:t>
            </a:fld>
            <a:endParaRPr lang="en-US">
              <a:solidFill>
                <a:prstClr val="black"/>
              </a:solidFill>
            </a:endParaRPr>
          </a:p>
        </p:txBody>
      </p:sp>
      <p:pic>
        <p:nvPicPr>
          <p:cNvPr id="3" name="Picture 2" descr="C:\Users\hlang\Downloads\carson_north.jpg"/>
          <p:cNvPicPr>
            <a:picLocks noChangeAspect="1" noChangeArrowheads="1"/>
          </p:cNvPicPr>
          <p:nvPr/>
        </p:nvPicPr>
        <p:blipFill rotWithShape="1">
          <a:blip r:embed="rId2">
            <a:extLst>
              <a:ext uri="{28A0092B-C50C-407E-A947-70E740481C1C}">
                <a14:useLocalDpi xmlns:a14="http://schemas.microsoft.com/office/drawing/2010/main" val="0"/>
              </a:ext>
            </a:extLst>
          </a:blip>
          <a:srcRect l="1345" t="1889" r="1335" b="1466"/>
          <a:stretch/>
        </p:blipFill>
        <p:spPr bwMode="auto">
          <a:xfrm>
            <a:off x="457200" y="628648"/>
            <a:ext cx="8305800" cy="62293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76200"/>
            <a:ext cx="8229600" cy="1143000"/>
          </a:xfrm>
          <a:prstGeom prst="rect">
            <a:avLst/>
          </a:prstGeom>
          <a:ln>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Street System of Carson City</a:t>
            </a:r>
            <a:endParaRPr lang="en-US" dirty="0"/>
          </a:p>
        </p:txBody>
      </p:sp>
    </p:spTree>
    <p:extLst>
      <p:ext uri="{BB962C8B-B14F-4D97-AF65-F5344CB8AC3E}">
        <p14:creationId xmlns:p14="http://schemas.microsoft.com/office/powerpoint/2010/main" val="1416430642"/>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bwMode="auto">
          <a:xfrm>
            <a:off x="6553200" y="6356350"/>
            <a:ext cx="2133600" cy="365125"/>
          </a:xfrm>
          <a:ln>
            <a:miter lim="800000"/>
            <a:headEnd/>
            <a:tailEnd/>
          </a:ln>
        </p:spPr>
        <p:txBody>
          <a:bodyPr wrap="square" lIns="91440" tIns="45720" rIns="91440" bIns="45720" numCol="1" anchorCtr="0" compatLnSpc="1">
            <a:prstTxWarp prst="textNoShape">
              <a:avLst/>
            </a:prstTxWarp>
          </a:bodyPr>
          <a:lstStyle/>
          <a:p>
            <a:pPr>
              <a:defRPr/>
            </a:pPr>
            <a:fld id="{3D7233F2-C88D-426C-8F34-8C93FCC6D7C0}" type="slidenum">
              <a:rPr lang="en-US">
                <a:solidFill>
                  <a:prstClr val="black">
                    <a:tint val="75000"/>
                  </a:prstClr>
                </a:solidFill>
              </a:rPr>
              <a:pPr>
                <a:defRPr/>
              </a:pPr>
              <a:t>30</a:t>
            </a:fld>
            <a:endParaRPr lang="en-US">
              <a:solidFill>
                <a:prstClr val="black">
                  <a:tint val="75000"/>
                </a:prstClr>
              </a:solidFill>
            </a:endParaRPr>
          </a:p>
        </p:txBody>
      </p:sp>
      <p:sp>
        <p:nvSpPr>
          <p:cNvPr id="6" name="Content Placeholder 2"/>
          <p:cNvSpPr txBox="1">
            <a:spLocks/>
          </p:cNvSpPr>
          <p:nvPr/>
        </p:nvSpPr>
        <p:spPr>
          <a:xfrm>
            <a:off x="228600" y="1570038"/>
            <a:ext cx="8839200" cy="49069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256032" fontAlgn="auto">
              <a:spcAft>
                <a:spcPts val="0"/>
              </a:spcAft>
              <a:buFont typeface="Wingdings 3"/>
              <a:buChar char=""/>
              <a:defRPr/>
            </a:pPr>
            <a:endParaRPr lang="en-US" smtClean="0">
              <a:solidFill>
                <a:prstClr val="black"/>
              </a:solidFill>
            </a:endParaRPr>
          </a:p>
          <a:p>
            <a:pPr marL="365760" indent="-256032" fontAlgn="auto">
              <a:spcAft>
                <a:spcPts val="0"/>
              </a:spcAft>
              <a:buFont typeface="Wingdings 3"/>
              <a:buChar char=""/>
              <a:defRPr/>
            </a:pPr>
            <a:endParaRPr lang="en-US" smtClean="0">
              <a:solidFill>
                <a:prstClr val="black"/>
              </a:solidFill>
            </a:endParaRPr>
          </a:p>
          <a:p>
            <a:pPr marL="621792" lvl="1" fontAlgn="auto">
              <a:spcBef>
                <a:spcPts val="324"/>
              </a:spcBef>
              <a:spcAft>
                <a:spcPts val="0"/>
              </a:spcAft>
              <a:buFont typeface="Verdana"/>
              <a:buChar char="◦"/>
              <a:defRPr/>
            </a:pPr>
            <a:endParaRPr lang="en-US" dirty="0">
              <a:solidFill>
                <a:prstClr val="black"/>
              </a:solidFill>
            </a:endParaRPr>
          </a:p>
        </p:txBody>
      </p:sp>
      <p:sp>
        <p:nvSpPr>
          <p:cNvPr id="9" name="Content Placeholder 2"/>
          <p:cNvSpPr txBox="1">
            <a:spLocks/>
          </p:cNvSpPr>
          <p:nvPr/>
        </p:nvSpPr>
        <p:spPr>
          <a:xfrm>
            <a:off x="228600" y="1874838"/>
            <a:ext cx="8686800" cy="3916362"/>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fontAlgn="auto">
              <a:spcAft>
                <a:spcPts val="0"/>
              </a:spcAft>
              <a:defRPr/>
            </a:pPr>
            <a:r>
              <a:rPr lang="en-US" sz="8300" smtClean="0"/>
              <a:t>Amendment 2 (12/27/07) deferred 3-cent payment to 7/1/09 to complete Fairview Drive improvements and City agreed to take ownership of several State roads in lieu of remaining payments for Phase 1 ($4.8M).</a:t>
            </a:r>
          </a:p>
          <a:p>
            <a:pPr marL="347472" indent="-347472" fontAlgn="auto">
              <a:spcAft>
                <a:spcPts val="0"/>
              </a:spcAft>
              <a:defRPr/>
            </a:pPr>
            <a:r>
              <a:rPr lang="en-US" sz="8300" smtClean="0"/>
              <a:t>Amendment 3 (9/4/09) provided for City to take over remaining State roads and forego pavement rehab of Carson Street by NDOT in exchange for a $7.8M reduction in the $15M owed for Phase 2 of freeway.  Deferred 3-cent payment for remaining $7.127M until completion of freeway.</a:t>
            </a:r>
          </a:p>
          <a:p>
            <a:pPr marL="347472" indent="-347472" fontAlgn="auto">
              <a:spcAft>
                <a:spcPts val="0"/>
              </a:spcAft>
              <a:buFont typeface="Wingdings 3"/>
              <a:buChar char=""/>
              <a:defRPr/>
            </a:pPr>
            <a:endParaRPr lang="en-US" smtClean="0"/>
          </a:p>
          <a:p>
            <a:pPr marL="365760" indent="-256032" fontAlgn="auto">
              <a:spcAft>
                <a:spcPts val="0"/>
              </a:spcAft>
              <a:buFont typeface="Wingdings 3"/>
              <a:buChar char=""/>
              <a:defRPr/>
            </a:pPr>
            <a:endParaRPr lang="en-US" smtClean="0"/>
          </a:p>
          <a:p>
            <a:pPr marL="621792" lvl="1" fontAlgn="auto">
              <a:spcBef>
                <a:spcPts val="324"/>
              </a:spcBef>
              <a:spcAft>
                <a:spcPts val="0"/>
              </a:spcAft>
              <a:buFont typeface="Verdana"/>
              <a:buChar char="◦"/>
              <a:defRPr/>
            </a:pPr>
            <a:endParaRPr lang="en-US" dirty="0"/>
          </a:p>
        </p:txBody>
      </p:sp>
      <p:sp>
        <p:nvSpPr>
          <p:cNvPr id="10" name="Title 1"/>
          <p:cNvSpPr txBox="1">
            <a:spLocks/>
          </p:cNvSpPr>
          <p:nvPr/>
        </p:nvSpPr>
        <p:spPr>
          <a:xfrm>
            <a:off x="152400" y="441325"/>
            <a:ext cx="88392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smtClean="0"/>
              <a:t>Carson City Freeway Agreement (continued)</a:t>
            </a:r>
            <a:endParaRPr lang="en-US" sz="4000" dirty="0"/>
          </a:p>
        </p:txBody>
      </p:sp>
    </p:spTree>
    <p:extLst>
      <p:ext uri="{BB962C8B-B14F-4D97-AF65-F5344CB8AC3E}">
        <p14:creationId xmlns:p14="http://schemas.microsoft.com/office/powerpoint/2010/main" val="381735005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bwMode="auto">
          <a:xfrm>
            <a:off x="6553200" y="6356350"/>
            <a:ext cx="2133600" cy="365125"/>
          </a:xfrm>
          <a:ln>
            <a:miter lim="800000"/>
            <a:headEnd/>
            <a:tailEnd/>
          </a:ln>
        </p:spPr>
        <p:txBody>
          <a:bodyPr wrap="square" lIns="91440" tIns="45720" rIns="91440" bIns="45720" numCol="1" anchorCtr="0" compatLnSpc="1">
            <a:prstTxWarp prst="textNoShape">
              <a:avLst/>
            </a:prstTxWarp>
          </a:bodyPr>
          <a:lstStyle/>
          <a:p>
            <a:pPr>
              <a:defRPr/>
            </a:pPr>
            <a:fld id="{3D7233F2-C88D-426C-8F34-8C93FCC6D7C0}" type="slidenum">
              <a:rPr lang="en-US">
                <a:solidFill>
                  <a:prstClr val="black">
                    <a:tint val="75000"/>
                  </a:prstClr>
                </a:solidFill>
              </a:rPr>
              <a:pPr>
                <a:defRPr/>
              </a:pPr>
              <a:t>31</a:t>
            </a:fld>
            <a:endParaRPr lang="en-US">
              <a:solidFill>
                <a:prstClr val="black">
                  <a:tint val="75000"/>
                </a:prstClr>
              </a:solidFill>
            </a:endParaRPr>
          </a:p>
        </p:txBody>
      </p:sp>
      <p:sp>
        <p:nvSpPr>
          <p:cNvPr id="6" name="Content Placeholder 2"/>
          <p:cNvSpPr txBox="1">
            <a:spLocks/>
          </p:cNvSpPr>
          <p:nvPr/>
        </p:nvSpPr>
        <p:spPr>
          <a:xfrm>
            <a:off x="228600" y="1570038"/>
            <a:ext cx="8839200" cy="49069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256032" fontAlgn="auto">
              <a:spcAft>
                <a:spcPts val="0"/>
              </a:spcAft>
              <a:buFont typeface="Wingdings 3"/>
              <a:buChar char=""/>
              <a:defRPr/>
            </a:pPr>
            <a:endParaRPr lang="en-US" smtClean="0">
              <a:solidFill>
                <a:prstClr val="black"/>
              </a:solidFill>
            </a:endParaRPr>
          </a:p>
          <a:p>
            <a:pPr marL="365760" indent="-256032" fontAlgn="auto">
              <a:spcAft>
                <a:spcPts val="0"/>
              </a:spcAft>
              <a:buFont typeface="Wingdings 3"/>
              <a:buChar char=""/>
              <a:defRPr/>
            </a:pPr>
            <a:endParaRPr lang="en-US" smtClean="0">
              <a:solidFill>
                <a:prstClr val="black"/>
              </a:solidFill>
            </a:endParaRPr>
          </a:p>
          <a:p>
            <a:pPr marL="621792" lvl="1" fontAlgn="auto">
              <a:spcBef>
                <a:spcPts val="324"/>
              </a:spcBef>
              <a:spcAft>
                <a:spcPts val="0"/>
              </a:spcAft>
              <a:buFont typeface="Verdana"/>
              <a:buChar char="◦"/>
              <a:defRPr/>
            </a:pPr>
            <a:endParaRPr lang="en-US" dirty="0">
              <a:solidFill>
                <a:prstClr val="black"/>
              </a:solidFill>
            </a:endParaRPr>
          </a:p>
        </p:txBody>
      </p:sp>
      <p:sp>
        <p:nvSpPr>
          <p:cNvPr id="7" name="Content Placeholder 2"/>
          <p:cNvSpPr txBox="1">
            <a:spLocks/>
          </p:cNvSpPr>
          <p:nvPr/>
        </p:nvSpPr>
        <p:spPr>
          <a:xfrm>
            <a:off x="152400" y="1447800"/>
            <a:ext cx="7239000" cy="4495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66928" indent="-457200" fontAlgn="auto">
              <a:spcAft>
                <a:spcPts val="0"/>
              </a:spcAft>
              <a:defRPr/>
            </a:pPr>
            <a:r>
              <a:rPr lang="en-US" smtClean="0"/>
              <a:t>The Freeway agreement and amendments did not anticipate NDOT phasing of remainder of Freeway.   Phase 2      2A, 2-B1/2/3/4</a:t>
            </a:r>
          </a:p>
          <a:p>
            <a:pPr marL="566928" indent="-457200" fontAlgn="auto">
              <a:spcAft>
                <a:spcPts val="0"/>
              </a:spcAft>
              <a:defRPr/>
            </a:pPr>
            <a:r>
              <a:rPr lang="en-US" smtClean="0"/>
              <a:t>1/8 cent sales tax implemented by Carson City in 2014 for capital improvements included funding for corridors including S. Carson Street.	         </a:t>
            </a:r>
          </a:p>
          <a:p>
            <a:pPr marL="109728" indent="0" fontAlgn="auto">
              <a:spcAft>
                <a:spcPts val="0"/>
              </a:spcAft>
              <a:buFont typeface="Arial" panose="020B0604020202020204" pitchFamily="34" charset="0"/>
              <a:buNone/>
              <a:defRPr/>
            </a:pPr>
            <a:r>
              <a:rPr lang="en-US" smtClean="0"/>
              <a:t>                               </a:t>
            </a:r>
          </a:p>
          <a:p>
            <a:pPr marL="365760" indent="-256032" fontAlgn="auto">
              <a:spcAft>
                <a:spcPts val="0"/>
              </a:spcAft>
              <a:buFont typeface="Wingdings 3"/>
              <a:buChar char=""/>
              <a:defRPr/>
            </a:pPr>
            <a:endParaRPr lang="en-US" dirty="0"/>
          </a:p>
        </p:txBody>
      </p:sp>
      <p:sp>
        <p:nvSpPr>
          <p:cNvPr id="8" name="Title 1"/>
          <p:cNvSpPr txBox="1">
            <a:spLocks/>
          </p:cNvSpPr>
          <p:nvPr/>
        </p:nvSpPr>
        <p:spPr>
          <a:xfrm>
            <a:off x="527050" y="8255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mtClean="0"/>
              <a:t>Carson City Freeway Agreement–</a:t>
            </a:r>
            <a:br>
              <a:rPr lang="en-US" smtClean="0"/>
            </a:br>
            <a:r>
              <a:rPr lang="en-US" smtClean="0"/>
              <a:t>Future Amendment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731764076"/>
              </p:ext>
            </p:extLst>
          </p:nvPr>
        </p:nvGraphicFramePr>
        <p:xfrm>
          <a:off x="6713613" y="1905000"/>
          <a:ext cx="2430387" cy="3810000"/>
        </p:xfrm>
        <a:graphic>
          <a:graphicData uri="http://schemas.openxmlformats.org/presentationml/2006/ole">
            <mc:AlternateContent xmlns:mc="http://schemas.openxmlformats.org/markup-compatibility/2006">
              <mc:Choice xmlns:v="urn:schemas-microsoft-com:vml" Requires="v">
                <p:oleObj spid="_x0000_s9220" name="CorelDRAW" r:id="rId4" imgW="710747" imgH="1116016" progId="CorelDRAW.Graphic.11">
                  <p:embed/>
                </p:oleObj>
              </mc:Choice>
              <mc:Fallback>
                <p:oleObj name="CorelDRAW" r:id="rId4" imgW="710747" imgH="1116016"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613" y="1905000"/>
                        <a:ext cx="2430387" cy="3810000"/>
                      </a:xfrm>
                      <a:prstGeom prst="rect">
                        <a:avLst/>
                      </a:prstGeom>
                      <a:noFill/>
                      <a:ln>
                        <a:noFill/>
                      </a:ln>
                      <a:effectLst/>
                      <a:extLst/>
                    </p:spPr>
                  </p:pic>
                </p:oleObj>
              </mc:Fallback>
            </mc:AlternateContent>
          </a:graphicData>
        </a:graphic>
      </p:graphicFrame>
      <p:cxnSp>
        <p:nvCxnSpPr>
          <p:cNvPr id="12" name="Straight Arrow Connector 11"/>
          <p:cNvCxnSpPr/>
          <p:nvPr/>
        </p:nvCxnSpPr>
        <p:spPr>
          <a:xfrm>
            <a:off x="2088397" y="3223647"/>
            <a:ext cx="5334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531645"/>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7C0593E-DC6C-4DCC-A5F8-D1B5C04D1F63}" type="slidenum">
              <a:rPr lang="en-US"/>
              <a:pPr fontAlgn="base">
                <a:spcBef>
                  <a:spcPct val="0"/>
                </a:spcBef>
                <a:spcAft>
                  <a:spcPct val="0"/>
                </a:spcAft>
                <a:defRPr/>
              </a:pPr>
              <a:t>32</a:t>
            </a:fld>
            <a:endParaRPr lang="en-US"/>
          </a:p>
        </p:txBody>
      </p:sp>
      <p:sp>
        <p:nvSpPr>
          <p:cNvPr id="25604" name="Content Placeholder 2"/>
          <p:cNvSpPr>
            <a:spLocks noGrp="1"/>
          </p:cNvSpPr>
          <p:nvPr>
            <p:ph idx="1"/>
          </p:nvPr>
        </p:nvSpPr>
        <p:spPr>
          <a:xfrm>
            <a:off x="228600" y="1295400"/>
            <a:ext cx="8458200" cy="4800600"/>
          </a:xfrm>
          <a:noFill/>
        </p:spPr>
        <p:txBody>
          <a:bodyPr>
            <a:normAutofit/>
          </a:bodyPr>
          <a:lstStyle/>
          <a:p>
            <a:r>
              <a:rPr lang="en-US" sz="2600" dirty="0" smtClean="0"/>
              <a:t>S</a:t>
            </a:r>
            <a:r>
              <a:rPr lang="en-US" sz="2600" dirty="0"/>
              <a:t>. Carson Street transfer to the City </a:t>
            </a:r>
            <a:r>
              <a:rPr lang="en-US" sz="2600" dirty="0" smtClean="0"/>
              <a:t>(as already agreed upon in amendment #1) after </a:t>
            </a:r>
            <a:r>
              <a:rPr lang="en-US" sz="2600" dirty="0"/>
              <a:t>completion and opening of Phase 2B-3</a:t>
            </a:r>
            <a:r>
              <a:rPr lang="en-US" sz="2600" dirty="0" smtClean="0"/>
              <a:t>.</a:t>
            </a:r>
          </a:p>
          <a:p>
            <a:r>
              <a:rPr lang="en-US" sz="2600" dirty="0" smtClean="0"/>
              <a:t>NDOT would perform minor maintenance activities only on s. Carson Street before transfer.</a:t>
            </a:r>
          </a:p>
          <a:p>
            <a:r>
              <a:rPr lang="en-US" sz="2600" dirty="0" smtClean="0"/>
              <a:t>NDOT would provide $5.1 million payment to City in lieu of resurfacing project. Funds restricted to use on S. Carson Street (</a:t>
            </a:r>
            <a:r>
              <a:rPr lang="en-US" sz="2600" dirty="0"/>
              <a:t>F</a:t>
            </a:r>
            <a:r>
              <a:rPr lang="en-US" sz="2600" dirty="0" smtClean="0"/>
              <a:t>airview - Snyder) for project to begin by 2019. </a:t>
            </a:r>
            <a:endParaRPr lang="en-US" sz="2600" dirty="0"/>
          </a:p>
          <a:p>
            <a:r>
              <a:rPr lang="en-US" sz="2600" dirty="0" smtClean="0"/>
              <a:t>Remaining $7.127M in payments through 3 cent RTC gas tax do not begin until Phase 2B-4 complete.</a:t>
            </a:r>
          </a:p>
          <a:p>
            <a:pPr marL="0" indent="0" eaLnBrk="1" hangingPunct="1">
              <a:buNone/>
            </a:pPr>
            <a:endParaRPr lang="en-US" dirty="0" smtClean="0"/>
          </a:p>
          <a:p>
            <a:pPr marL="457200" lvl="1" indent="0" eaLnBrk="1" hangingPunct="1">
              <a:buNone/>
            </a:pPr>
            <a:endParaRPr lang="en-US" dirty="0" smtClean="0"/>
          </a:p>
        </p:txBody>
      </p:sp>
      <p:sp>
        <p:nvSpPr>
          <p:cNvPr id="6" name="Title 1"/>
          <p:cNvSpPr>
            <a:spLocks noGrp="1"/>
          </p:cNvSpPr>
          <p:nvPr>
            <p:ph type="title"/>
          </p:nvPr>
        </p:nvSpPr>
        <p:spPr>
          <a:xfrm>
            <a:off x="527050" y="82550"/>
            <a:ext cx="8229600" cy="1143000"/>
          </a:xfrm>
        </p:spPr>
        <p:txBody>
          <a:bodyPr>
            <a:normAutofit fontScale="90000"/>
          </a:bodyPr>
          <a:lstStyle/>
          <a:p>
            <a:pPr algn="ctr" eaLnBrk="1" fontAlgn="auto" hangingPunct="1">
              <a:spcAft>
                <a:spcPts val="0"/>
              </a:spcAft>
              <a:defRPr/>
            </a:pPr>
            <a:r>
              <a:rPr lang="en-US" dirty="0" smtClean="0"/>
              <a:t>Carson City Freeway Agreement–</a:t>
            </a:r>
            <a:br>
              <a:rPr lang="en-US" dirty="0" smtClean="0"/>
            </a:br>
            <a:r>
              <a:rPr lang="en-US" dirty="0" smtClean="0"/>
              <a:t>Future Amendment</a:t>
            </a:r>
            <a:endParaRPr lang="en-US" dirty="0"/>
          </a:p>
        </p:txBody>
      </p:sp>
    </p:spTree>
    <p:extLst>
      <p:ext uri="{BB962C8B-B14F-4D97-AF65-F5344CB8AC3E}">
        <p14:creationId xmlns:p14="http://schemas.microsoft.com/office/powerpoint/2010/main" val="320794260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051315B-C4F3-4FAA-99C4-8E42CDDB74CD}" type="slidenum">
              <a:rPr lang="en-US"/>
              <a:pPr fontAlgn="base">
                <a:spcBef>
                  <a:spcPct val="0"/>
                </a:spcBef>
                <a:spcAft>
                  <a:spcPct val="0"/>
                </a:spcAft>
                <a:defRPr/>
              </a:pPr>
              <a:t>33</a:t>
            </a:fld>
            <a:endParaRPr lang="en-US"/>
          </a:p>
        </p:txBody>
      </p:sp>
      <p:sp>
        <p:nvSpPr>
          <p:cNvPr id="7" name="Title 1"/>
          <p:cNvSpPr>
            <a:spLocks noGrp="1"/>
          </p:cNvSpPr>
          <p:nvPr>
            <p:ph type="title"/>
          </p:nvPr>
        </p:nvSpPr>
        <p:spPr>
          <a:xfrm>
            <a:off x="527050" y="82550"/>
            <a:ext cx="8464550" cy="1143000"/>
          </a:xfrm>
        </p:spPr>
        <p:txBody>
          <a:bodyPr>
            <a:normAutofit/>
          </a:bodyPr>
          <a:lstStyle/>
          <a:p>
            <a:pPr algn="ctr" eaLnBrk="1" fontAlgn="auto" hangingPunct="1">
              <a:spcAft>
                <a:spcPts val="0"/>
              </a:spcAft>
              <a:defRPr/>
            </a:pPr>
            <a:r>
              <a:rPr lang="en-US" dirty="0" smtClean="0"/>
              <a:t>Potential Design of S. Carson Street</a:t>
            </a:r>
            <a:endParaRPr lang="en-US" dirty="0"/>
          </a:p>
        </p:txBody>
      </p:sp>
      <p:sp>
        <p:nvSpPr>
          <p:cNvPr id="8" name="Content Placeholder 2"/>
          <p:cNvSpPr txBox="1">
            <a:spLocks/>
          </p:cNvSpPr>
          <p:nvPr/>
        </p:nvSpPr>
        <p:spPr bwMode="auto">
          <a:xfrm>
            <a:off x="228600" y="1219200"/>
            <a:ext cx="8382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buClrTx/>
              <a:buSzPct val="100000"/>
              <a:buFont typeface="Arial" panose="020B0604020202020204" pitchFamily="34" charset="0"/>
              <a:buChar char="•"/>
            </a:pPr>
            <a:r>
              <a:rPr lang="en-US" dirty="0" smtClean="0"/>
              <a:t>City developed limited complete streets concepts previously.</a:t>
            </a:r>
          </a:p>
          <a:p>
            <a:pPr eaLnBrk="1" hangingPunct="1">
              <a:buClrTx/>
              <a:buSzPct val="100000"/>
              <a:buFont typeface="Arial" panose="020B0604020202020204" pitchFamily="34" charset="0"/>
              <a:buChar char="•"/>
            </a:pPr>
            <a:r>
              <a:rPr lang="en-US" dirty="0" smtClean="0"/>
              <a:t>Carson City RTC will develop conceptual design and cost estimates through CAMPO-funded complete street corridor study. </a:t>
            </a:r>
          </a:p>
          <a:p>
            <a:pPr eaLnBrk="1" hangingPunct="1">
              <a:buClrTx/>
              <a:buSzPct val="100000"/>
              <a:buFont typeface="Arial" panose="020B0604020202020204" pitchFamily="34" charset="0"/>
              <a:buChar char="•"/>
            </a:pPr>
            <a:r>
              <a:rPr lang="en-US" dirty="0" smtClean="0"/>
              <a:t>Additional grant funding will be pursued.</a:t>
            </a:r>
          </a:p>
          <a:p>
            <a:pPr eaLnBrk="1" hangingPunct="1">
              <a:buClrTx/>
              <a:buSzPct val="100000"/>
              <a:buFont typeface="Arial" panose="020B0604020202020204" pitchFamily="34" charset="0"/>
              <a:buChar char="•"/>
            </a:pPr>
            <a:r>
              <a:rPr lang="en-US" dirty="0" smtClean="0"/>
              <a:t>Design will be completed through a separate effort and then construction initiated.</a:t>
            </a:r>
          </a:p>
          <a:p>
            <a:pPr eaLnBrk="1" hangingPunct="1"/>
            <a:endParaRPr lang="en-US" dirty="0" smtClean="0"/>
          </a:p>
          <a:p>
            <a:pPr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47389199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a:ln>
            <a:noFill/>
          </a:ln>
        </p:spPr>
        <p:txBody>
          <a:bodyPr>
            <a:normAutofit fontScale="90000"/>
          </a:bodyPr>
          <a:lstStyle/>
          <a:p>
            <a:pPr>
              <a:defRPr/>
            </a:pPr>
            <a:r>
              <a:rPr lang="en-US" dirty="0"/>
              <a:t>Complete Street Project - Carson Street </a:t>
            </a:r>
          </a:p>
        </p:txBody>
      </p:sp>
      <p:sp>
        <p:nvSpPr>
          <p:cNvPr id="4505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A33BC16-E6F1-4867-944A-4A6DA9E7ECE2}" type="slidenum">
              <a:rPr lang="en-US"/>
              <a:pPr fontAlgn="base">
                <a:spcBef>
                  <a:spcPct val="0"/>
                </a:spcBef>
                <a:spcAft>
                  <a:spcPct val="0"/>
                </a:spcAft>
                <a:defRPr/>
              </a:pPr>
              <a:t>34</a:t>
            </a:fld>
            <a:endParaRPr lang="en-US" dirty="0"/>
          </a:p>
        </p:txBody>
      </p:sp>
      <p:sp>
        <p:nvSpPr>
          <p:cNvPr id="5" name="Content Placeholder 2"/>
          <p:cNvSpPr>
            <a:spLocks noGrp="1"/>
          </p:cNvSpPr>
          <p:nvPr>
            <p:ph idx="1"/>
          </p:nvPr>
        </p:nvSpPr>
        <p:spPr>
          <a:xfrm>
            <a:off x="457200" y="1481138"/>
            <a:ext cx="7848600" cy="4843462"/>
          </a:xfrm>
        </p:spPr>
        <p:txBody>
          <a:bodyPr>
            <a:normAutofit/>
          </a:bodyPr>
          <a:lstStyle/>
          <a:p>
            <a:r>
              <a:rPr lang="en-US" dirty="0" smtClean="0"/>
              <a:t>First complete streets project in Carson City</a:t>
            </a:r>
          </a:p>
          <a:p>
            <a:r>
              <a:rPr lang="en-US" dirty="0" smtClean="0"/>
              <a:t>10+ years in the making</a:t>
            </a:r>
          </a:p>
          <a:p>
            <a:r>
              <a:rPr lang="en-US" dirty="0" smtClean="0"/>
              <a:t>Lack of understanding</a:t>
            </a:r>
          </a:p>
          <a:p>
            <a:r>
              <a:rPr lang="en-US" dirty="0" smtClean="0"/>
              <a:t>Funded primarily with 1/8 cent sales tax implemented in 2014 (no gas tax used)</a:t>
            </a:r>
          </a:p>
          <a:p>
            <a:r>
              <a:rPr lang="en-US" dirty="0" smtClean="0"/>
              <a:t>Part of capital program – other projects</a:t>
            </a:r>
          </a:p>
          <a:p>
            <a:r>
              <a:rPr lang="en-US" dirty="0" smtClean="0"/>
              <a:t>Contract awarded (CMAR) Feb. 4, 2016</a:t>
            </a:r>
          </a:p>
          <a:p>
            <a:pPr marL="0" indent="0">
              <a:buNone/>
            </a:pPr>
            <a:endParaRPr lang="en-US" dirty="0" smtClean="0"/>
          </a:p>
          <a:p>
            <a:endParaRPr lang="en-US" dirty="0" smtClean="0"/>
          </a:p>
          <a:p>
            <a:pPr eaLnBrk="1" hangingPunct="1">
              <a:buFont typeface="Wingdings 3" pitchFamily="18" charset="2"/>
              <a:buNone/>
            </a:pPr>
            <a:endParaRPr lang="en-US" dirty="0" smtClean="0"/>
          </a:p>
        </p:txBody>
      </p:sp>
    </p:spTree>
    <p:extLst>
      <p:ext uri="{BB962C8B-B14F-4D97-AF65-F5344CB8AC3E}">
        <p14:creationId xmlns:p14="http://schemas.microsoft.com/office/powerpoint/2010/main" val="291073624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A33BC16-E6F1-4867-944A-4A6DA9E7ECE2}" type="slidenum">
              <a:rPr lang="en-US"/>
              <a:pPr fontAlgn="base">
                <a:spcBef>
                  <a:spcPct val="0"/>
                </a:spcBef>
                <a:spcAft>
                  <a:spcPct val="0"/>
                </a:spcAft>
                <a:defRPr/>
              </a:pPr>
              <a:t>35</a:t>
            </a:fld>
            <a:endParaRPr lang="en-US" dirty="0"/>
          </a:p>
        </p:txBody>
      </p:sp>
      <p:grpSp>
        <p:nvGrpSpPr>
          <p:cNvPr id="5" name="Group 4"/>
          <p:cNvGrpSpPr/>
          <p:nvPr/>
        </p:nvGrpSpPr>
        <p:grpSpPr>
          <a:xfrm>
            <a:off x="770256" y="1098981"/>
            <a:ext cx="7603488" cy="5530419"/>
            <a:chOff x="271463" y="119063"/>
            <a:chExt cx="8601075" cy="6619875"/>
          </a:xfrm>
        </p:grpSpPr>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463" y="119063"/>
              <a:ext cx="8601075"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00" y="2667000"/>
              <a:ext cx="152400" cy="609600"/>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TextBox 6"/>
            <p:cNvSpPr txBox="1"/>
            <p:nvPr/>
          </p:nvSpPr>
          <p:spPr>
            <a:xfrm>
              <a:off x="2125152" y="2343833"/>
              <a:ext cx="1199796" cy="359202"/>
            </a:xfrm>
            <a:prstGeom prst="rect">
              <a:avLst/>
            </a:prstGeom>
            <a:solidFill>
              <a:schemeClr val="bg1">
                <a:alpha val="60000"/>
              </a:schemeClr>
            </a:solid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dirty="0" smtClean="0"/>
                <a:t>Project Area</a:t>
              </a:r>
              <a:endParaRPr lang="en-US" sz="1400" dirty="0"/>
            </a:p>
          </p:txBody>
        </p:sp>
        <p:cxnSp>
          <p:nvCxnSpPr>
            <p:cNvPr id="10" name="Straight Arrow Connector 9"/>
            <p:cNvCxnSpPr>
              <a:endCxn id="8" idx="1"/>
            </p:cNvCxnSpPr>
            <p:nvPr/>
          </p:nvCxnSpPr>
          <p:spPr>
            <a:xfrm>
              <a:off x="3174050" y="2667000"/>
              <a:ext cx="63595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itle 1"/>
          <p:cNvSpPr txBox="1">
            <a:spLocks/>
          </p:cNvSpPr>
          <p:nvPr/>
        </p:nvSpPr>
        <p:spPr>
          <a:xfrm>
            <a:off x="228600" y="152400"/>
            <a:ext cx="8763000" cy="11430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Carson Street Project - Location </a:t>
            </a:r>
            <a:endParaRPr lang="en-US" dirty="0"/>
          </a:p>
        </p:txBody>
      </p:sp>
    </p:spTree>
    <p:extLst>
      <p:ext uri="{BB962C8B-B14F-4D97-AF65-F5344CB8AC3E}">
        <p14:creationId xmlns:p14="http://schemas.microsoft.com/office/powerpoint/2010/main" val="2168389343"/>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66470" y="6263065"/>
            <a:ext cx="1606475" cy="303445"/>
          </a:xfrm>
        </p:spPr>
        <p:txBody>
          <a:bodyPr/>
          <a:lstStyle/>
          <a:p>
            <a:pPr>
              <a:defRPr/>
            </a:pPr>
            <a:fld id="{A3736634-9F6F-4ACC-AAA7-5959D4BA39A1}" type="slidenum">
              <a:rPr lang="en-US" smtClean="0"/>
              <a:pPr>
                <a:defRPr/>
              </a:pPr>
              <a:t>36</a:t>
            </a:fld>
            <a:endParaRPr lang="en-US" dirty="0"/>
          </a:p>
        </p:txBody>
      </p:sp>
      <p:pic>
        <p:nvPicPr>
          <p:cNvPr id="5" name="Picture 4" descr="S:\Carson Street Open House\Graphics\from_3d_model\2014-section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17846" y="1904999"/>
            <a:ext cx="3847155" cy="4273856"/>
          </a:xfrm>
          <a:prstGeom prst="rect">
            <a:avLst/>
          </a:prstGeom>
          <a:noFill/>
        </p:spPr>
      </p:pic>
      <p:pic>
        <p:nvPicPr>
          <p:cNvPr id="6" name="Picture 5" descr="S:\Carson Street Open House\Graphics\from_3d_model\2014-section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0664" y="1905000"/>
            <a:ext cx="4037139" cy="4273856"/>
          </a:xfrm>
          <a:prstGeom prst="rect">
            <a:avLst/>
          </a:prstGeom>
          <a:noFill/>
        </p:spPr>
      </p:pic>
      <p:sp>
        <p:nvSpPr>
          <p:cNvPr id="8" name="Title 1"/>
          <p:cNvSpPr txBox="1">
            <a:spLocks/>
          </p:cNvSpPr>
          <p:nvPr/>
        </p:nvSpPr>
        <p:spPr>
          <a:xfrm>
            <a:off x="76200" y="76200"/>
            <a:ext cx="9144000" cy="1143000"/>
          </a:xfrm>
          <a:prstGeom prst="rect">
            <a:avLst/>
          </a:prstGeom>
          <a:ln>
            <a:noFill/>
          </a:ln>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Carson Street Project – Where We’re Going </a:t>
            </a:r>
            <a:endParaRPr lang="en-US" dirty="0"/>
          </a:p>
        </p:txBody>
      </p:sp>
      <p:sp>
        <p:nvSpPr>
          <p:cNvPr id="9" name="TextBox 8"/>
          <p:cNvSpPr txBox="1"/>
          <p:nvPr/>
        </p:nvSpPr>
        <p:spPr>
          <a:xfrm>
            <a:off x="1752600" y="1511422"/>
            <a:ext cx="1600200" cy="369332"/>
          </a:xfrm>
          <a:prstGeom prst="rect">
            <a:avLst/>
          </a:prstGeom>
          <a:noFill/>
        </p:spPr>
        <p:txBody>
          <a:bodyPr wrap="square" rtlCol="0">
            <a:spAutoFit/>
          </a:bodyPr>
          <a:lstStyle/>
          <a:p>
            <a:r>
              <a:rPr lang="en-US" dirty="0" smtClean="0"/>
              <a:t>2005 Design</a:t>
            </a:r>
            <a:endParaRPr lang="en-US" dirty="0"/>
          </a:p>
        </p:txBody>
      </p:sp>
      <p:sp>
        <p:nvSpPr>
          <p:cNvPr id="10" name="TextBox 9"/>
          <p:cNvSpPr txBox="1"/>
          <p:nvPr/>
        </p:nvSpPr>
        <p:spPr>
          <a:xfrm>
            <a:off x="6041323" y="1493562"/>
            <a:ext cx="1600200" cy="369332"/>
          </a:xfrm>
          <a:prstGeom prst="rect">
            <a:avLst/>
          </a:prstGeom>
          <a:noFill/>
        </p:spPr>
        <p:txBody>
          <a:bodyPr wrap="square" rtlCol="0">
            <a:spAutoFit/>
          </a:bodyPr>
          <a:lstStyle/>
          <a:p>
            <a:r>
              <a:rPr lang="en-US" dirty="0" smtClean="0"/>
              <a:t>2014 Design</a:t>
            </a:r>
            <a:endParaRPr lang="en-US" dirty="0"/>
          </a:p>
        </p:txBody>
      </p:sp>
    </p:spTree>
    <p:extLst>
      <p:ext uri="{BB962C8B-B14F-4D97-AF65-F5344CB8AC3E}">
        <p14:creationId xmlns:p14="http://schemas.microsoft.com/office/powerpoint/2010/main" val="2841394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66470" y="6263065"/>
            <a:ext cx="1606475" cy="303445"/>
          </a:xfrm>
        </p:spPr>
        <p:txBody>
          <a:bodyPr/>
          <a:lstStyle/>
          <a:p>
            <a:pPr>
              <a:defRPr/>
            </a:pPr>
            <a:fld id="{A3736634-9F6F-4ACC-AAA7-5959D4BA39A1}" type="slidenum">
              <a:rPr lang="en-US" smtClean="0"/>
              <a:pPr>
                <a:defRPr/>
              </a:pPr>
              <a:t>37</a:t>
            </a:fld>
            <a:endParaRPr lang="en-US" dirty="0"/>
          </a:p>
        </p:txBody>
      </p:sp>
      <p:sp>
        <p:nvSpPr>
          <p:cNvPr id="8" name="Title 1"/>
          <p:cNvSpPr txBox="1">
            <a:spLocks/>
          </p:cNvSpPr>
          <p:nvPr/>
        </p:nvSpPr>
        <p:spPr>
          <a:xfrm>
            <a:off x="76200" y="76200"/>
            <a:ext cx="9144000" cy="11430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Carson Street Project – Traffic Decline</a:t>
            </a:r>
            <a:endParaRPr lang="en-US" dirty="0"/>
          </a:p>
        </p:txBody>
      </p:sp>
      <p:pic>
        <p:nvPicPr>
          <p:cNvPr id="11" name="Picture 10" descr="TrafficVolumeGraph_v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269247" y="1465552"/>
            <a:ext cx="6605506" cy="4579073"/>
          </a:xfrm>
          <a:prstGeom prst="rect">
            <a:avLst/>
          </a:prstGeom>
          <a:noFill/>
        </p:spPr>
      </p:pic>
      <p:sp>
        <p:nvSpPr>
          <p:cNvPr id="12" name="Rectangle 11"/>
          <p:cNvSpPr/>
          <p:nvPr/>
        </p:nvSpPr>
        <p:spPr>
          <a:xfrm>
            <a:off x="2406654" y="6044625"/>
            <a:ext cx="5187441" cy="584775"/>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400" baseline="30000" dirty="0" smtClean="0"/>
              <a:t>Average number of vehicles per day on Carson Street</a:t>
            </a:r>
            <a:br>
              <a:rPr lang="en-US" sz="2400" baseline="30000" dirty="0" smtClean="0"/>
            </a:br>
            <a:r>
              <a:rPr lang="en-US" sz="2400" baseline="30000" dirty="0" smtClean="0"/>
              <a:t>(at 150 feet north of Ann Street)</a:t>
            </a:r>
          </a:p>
        </p:txBody>
      </p:sp>
    </p:spTree>
    <p:extLst>
      <p:ext uri="{BB962C8B-B14F-4D97-AF65-F5344CB8AC3E}">
        <p14:creationId xmlns:p14="http://schemas.microsoft.com/office/powerpoint/2010/main" val="558406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ln>
            <a:noFill/>
          </a:ln>
        </p:spPr>
        <p:txBody>
          <a:bodyPr>
            <a:normAutofit fontScale="90000"/>
          </a:bodyPr>
          <a:lstStyle/>
          <a:p>
            <a:pPr>
              <a:defRPr/>
            </a:pPr>
            <a:r>
              <a:rPr lang="en-US" dirty="0"/>
              <a:t>Carson Street </a:t>
            </a:r>
            <a:r>
              <a:rPr lang="en-US" dirty="0" smtClean="0"/>
              <a:t>Project – </a:t>
            </a:r>
            <a:br>
              <a:rPr lang="en-US" dirty="0" smtClean="0"/>
            </a:br>
            <a:r>
              <a:rPr lang="en-US" dirty="0" smtClean="0"/>
              <a:t>Highlights of Final Design</a:t>
            </a:r>
            <a:endParaRPr lang="en-US" dirty="0"/>
          </a:p>
        </p:txBody>
      </p:sp>
      <p:sp>
        <p:nvSpPr>
          <p:cNvPr id="4505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A33BC16-E6F1-4867-944A-4A6DA9E7ECE2}" type="slidenum">
              <a:rPr lang="en-US"/>
              <a:pPr fontAlgn="base">
                <a:spcBef>
                  <a:spcPct val="0"/>
                </a:spcBef>
                <a:spcAft>
                  <a:spcPct val="0"/>
                </a:spcAft>
                <a:defRPr/>
              </a:pPr>
              <a:t>38</a:t>
            </a:fld>
            <a:endParaRPr lang="en-US" dirty="0"/>
          </a:p>
        </p:txBody>
      </p:sp>
      <p:sp>
        <p:nvSpPr>
          <p:cNvPr id="5" name="Content Placeholder 2"/>
          <p:cNvSpPr>
            <a:spLocks noGrp="1"/>
          </p:cNvSpPr>
          <p:nvPr>
            <p:ph idx="1"/>
          </p:nvPr>
        </p:nvSpPr>
        <p:spPr>
          <a:xfrm>
            <a:off x="457200" y="1633538"/>
            <a:ext cx="8229600" cy="4843462"/>
          </a:xfrm>
        </p:spPr>
        <p:txBody>
          <a:bodyPr>
            <a:normAutofit/>
          </a:bodyPr>
          <a:lstStyle/>
          <a:p>
            <a:r>
              <a:rPr lang="en-US" dirty="0" smtClean="0"/>
              <a:t>Standard Sidewalk width – 20’</a:t>
            </a:r>
          </a:p>
          <a:p>
            <a:r>
              <a:rPr lang="en-US" dirty="0" smtClean="0"/>
              <a:t>Standard Roadway width – 40’</a:t>
            </a:r>
          </a:p>
          <a:p>
            <a:r>
              <a:rPr lang="en-US" dirty="0" smtClean="0"/>
              <a:t>No medians, but far more trees on sides</a:t>
            </a:r>
          </a:p>
          <a:p>
            <a:r>
              <a:rPr lang="en-US" dirty="0" smtClean="0"/>
              <a:t>Limited parking</a:t>
            </a:r>
          </a:p>
          <a:p>
            <a:r>
              <a:rPr lang="en-US" dirty="0" smtClean="0"/>
              <a:t>Bike lanes</a:t>
            </a:r>
          </a:p>
          <a:p>
            <a:r>
              <a:rPr lang="en-US" dirty="0" smtClean="0"/>
              <a:t>Third Street – McFadden Plaza</a:t>
            </a:r>
          </a:p>
          <a:p>
            <a:r>
              <a:rPr lang="en-US" dirty="0" smtClean="0"/>
              <a:t>Schedule – open for use on Nevada Day</a:t>
            </a:r>
          </a:p>
          <a:p>
            <a:r>
              <a:rPr lang="en-US" dirty="0" smtClean="0"/>
              <a:t>Carsonproud.com/#</a:t>
            </a:r>
            <a:r>
              <a:rPr lang="en-US" dirty="0" err="1" smtClean="0"/>
              <a:t>carsonproud</a:t>
            </a:r>
            <a:endParaRPr lang="en-US" dirty="0" smtClean="0"/>
          </a:p>
        </p:txBody>
      </p:sp>
    </p:spTree>
    <p:extLst>
      <p:ext uri="{BB962C8B-B14F-4D97-AF65-F5344CB8AC3E}">
        <p14:creationId xmlns:p14="http://schemas.microsoft.com/office/powerpoint/2010/main" val="2123032177"/>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66FF66"/>
            </a:gs>
          </a:gsLst>
          <a:lin ang="18900000" scaled="1"/>
        </a:gradFill>
        <a:effectLst/>
      </p:bgPr>
    </p:bg>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47F6D8C-5DAA-4972-A524-CACC0D43E426}" type="slidenum">
              <a:rPr lang="en-US">
                <a:solidFill>
                  <a:prstClr val="black"/>
                </a:solidFill>
              </a:rPr>
              <a:pPr fontAlgn="base">
                <a:spcBef>
                  <a:spcPct val="0"/>
                </a:spcBef>
                <a:spcAft>
                  <a:spcPct val="0"/>
                </a:spcAft>
                <a:defRPr/>
              </a:pPr>
              <a:t>39</a:t>
            </a:fld>
            <a:endParaRPr lang="en-US">
              <a:solidFill>
                <a:prstClr val="black"/>
              </a:solidFill>
            </a:endParaRPr>
          </a:p>
        </p:txBody>
      </p:sp>
      <p:sp>
        <p:nvSpPr>
          <p:cNvPr id="8" name="Title 1"/>
          <p:cNvSpPr txBox="1">
            <a:spLocks/>
          </p:cNvSpPr>
          <p:nvPr/>
        </p:nvSpPr>
        <p:spPr>
          <a:xfrm>
            <a:off x="457200" y="274638"/>
            <a:ext cx="8229600" cy="1249362"/>
          </a:xfrm>
          <a:prstGeom prst="rect">
            <a:avLst/>
          </a:prstGeom>
          <a:ln>
            <a:noFill/>
          </a:ln>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Topics for Next Meeting – </a:t>
            </a:r>
            <a:br>
              <a:rPr lang="en-US" dirty="0" smtClean="0"/>
            </a:br>
            <a:r>
              <a:rPr lang="en-US" dirty="0" smtClean="0"/>
              <a:t>July 28, 2016</a:t>
            </a:r>
            <a:endParaRPr lang="en-US" dirty="0"/>
          </a:p>
        </p:txBody>
      </p:sp>
      <p:sp>
        <p:nvSpPr>
          <p:cNvPr id="9" name="Content Placeholder 2"/>
          <p:cNvSpPr txBox="1">
            <a:spLocks/>
          </p:cNvSpPr>
          <p:nvPr/>
        </p:nvSpPr>
        <p:spPr>
          <a:xfrm>
            <a:off x="457200" y="1633538"/>
            <a:ext cx="8229600" cy="35480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mtClean="0"/>
              <a:t>Pavement Management System – presentation by Dr. Elie Hajj</a:t>
            </a:r>
          </a:p>
          <a:p>
            <a:pPr fontAlgn="auto">
              <a:spcAft>
                <a:spcPts val="0"/>
              </a:spcAft>
            </a:pPr>
            <a:r>
              <a:rPr lang="en-US" smtClean="0"/>
              <a:t>Further discussion on the prioritization of projects with available funds</a:t>
            </a:r>
          </a:p>
          <a:p>
            <a:pPr fontAlgn="auto">
              <a:spcAft>
                <a:spcPts val="0"/>
              </a:spcAft>
            </a:pPr>
            <a:r>
              <a:rPr lang="en-US" smtClean="0"/>
              <a:t>Discussion of Fuel Revenue Indexing – difference in available funding</a:t>
            </a:r>
            <a:endParaRPr lang="en-US" dirty="0" smtClean="0"/>
          </a:p>
        </p:txBody>
      </p:sp>
    </p:spTree>
    <p:extLst>
      <p:ext uri="{BB962C8B-B14F-4D97-AF65-F5344CB8AC3E}">
        <p14:creationId xmlns:p14="http://schemas.microsoft.com/office/powerpoint/2010/main" val="362358797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71" y="619992"/>
            <a:ext cx="8171329" cy="6314208"/>
          </a:xfrm>
          <a:prstGeom prst="rect">
            <a:avLst/>
          </a:prstGeom>
        </p:spPr>
      </p:pic>
      <p:sp>
        <p:nvSpPr>
          <p:cNvPr id="4" name="Title 1"/>
          <p:cNvSpPr txBox="1">
            <a:spLocks/>
          </p:cNvSpPr>
          <p:nvPr/>
        </p:nvSpPr>
        <p:spPr>
          <a:xfrm>
            <a:off x="457200" y="76200"/>
            <a:ext cx="8229600" cy="1143000"/>
          </a:xfrm>
          <a:prstGeom prst="rect">
            <a:avLst/>
          </a:prstGeom>
          <a:ln>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Current Conditions of Carson City</a:t>
            </a:r>
            <a:endParaRPr lang="en-US" dirty="0"/>
          </a:p>
        </p:txBody>
      </p:sp>
      <p:sp>
        <p:nvSpPr>
          <p:cNvPr id="3" name="TextBox 2"/>
          <p:cNvSpPr txBox="1"/>
          <p:nvPr/>
        </p:nvSpPr>
        <p:spPr>
          <a:xfrm>
            <a:off x="162999" y="4495800"/>
            <a:ext cx="3211135" cy="1200329"/>
          </a:xfrm>
          <a:prstGeom prst="rect">
            <a:avLst/>
          </a:prstGeom>
          <a:noFill/>
        </p:spPr>
        <p:txBody>
          <a:bodyPr wrap="none" rtlCol="0">
            <a:spAutoFit/>
          </a:bodyPr>
          <a:lstStyle/>
          <a:p>
            <a:pPr algn="ctr"/>
            <a:r>
              <a:rPr lang="en-US" dirty="0" smtClean="0"/>
              <a:t>City responsible for </a:t>
            </a:r>
          </a:p>
          <a:p>
            <a:pPr algn="ctr"/>
            <a:r>
              <a:rPr lang="en-US" dirty="0" smtClean="0"/>
              <a:t>approximately 274 miles </a:t>
            </a:r>
          </a:p>
          <a:p>
            <a:pPr algn="ctr"/>
            <a:r>
              <a:rPr lang="en-US" dirty="0" smtClean="0"/>
              <a:t>of roads. (State-owned </a:t>
            </a:r>
          </a:p>
          <a:p>
            <a:pPr algn="ctr"/>
            <a:r>
              <a:rPr lang="en-US" dirty="0" smtClean="0"/>
              <a:t>roads not shown on this map)</a:t>
            </a:r>
            <a:endParaRPr lang="en-US" dirty="0"/>
          </a:p>
        </p:txBody>
      </p:sp>
      <p:sp>
        <p:nvSpPr>
          <p:cNvPr id="5" name="TextBox 4"/>
          <p:cNvSpPr txBox="1"/>
          <p:nvPr/>
        </p:nvSpPr>
        <p:spPr>
          <a:xfrm>
            <a:off x="6553200" y="2782669"/>
            <a:ext cx="1903085" cy="646331"/>
          </a:xfrm>
          <a:prstGeom prst="rect">
            <a:avLst/>
          </a:prstGeom>
          <a:noFill/>
        </p:spPr>
        <p:txBody>
          <a:bodyPr wrap="none" rtlCol="0">
            <a:spAutoFit/>
          </a:bodyPr>
          <a:lstStyle/>
          <a:p>
            <a:pPr algn="ctr"/>
            <a:r>
              <a:rPr lang="en-US" dirty="0" smtClean="0"/>
              <a:t>Average PCI in</a:t>
            </a:r>
          </a:p>
          <a:p>
            <a:pPr algn="ctr"/>
            <a:r>
              <a:rPr lang="en-US" dirty="0" smtClean="0"/>
              <a:t>June 2016: 62.9</a:t>
            </a:r>
            <a:endParaRPr lang="en-US" dirty="0"/>
          </a:p>
        </p:txBody>
      </p:sp>
    </p:spTree>
    <p:extLst>
      <p:ext uri="{BB962C8B-B14F-4D97-AF65-F5344CB8AC3E}">
        <p14:creationId xmlns:p14="http://schemas.microsoft.com/office/powerpoint/2010/main" val="3148799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0BF6FDF-2877-4EBB-B8FB-3F335C28E9E4}" type="slidenum">
              <a:rPr lang="en-US" sz="3200">
                <a:solidFill>
                  <a:prstClr val="black"/>
                </a:solidFill>
              </a:rPr>
              <a:pPr fontAlgn="base">
                <a:spcBef>
                  <a:spcPct val="0"/>
                </a:spcBef>
                <a:spcAft>
                  <a:spcPct val="0"/>
                </a:spcAft>
                <a:defRPr/>
              </a:pPr>
              <a:t>40</a:t>
            </a:fld>
            <a:endParaRPr lang="en-US" sz="3200">
              <a:solidFill>
                <a:prstClr val="black"/>
              </a:solidFill>
            </a:endParaRPr>
          </a:p>
        </p:txBody>
      </p:sp>
      <p:sp>
        <p:nvSpPr>
          <p:cNvPr id="3" name="Title 1"/>
          <p:cNvSpPr txBox="1">
            <a:spLocks/>
          </p:cNvSpPr>
          <p:nvPr/>
        </p:nvSpPr>
        <p:spPr>
          <a:xfrm>
            <a:off x="609600" y="7620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smtClean="0"/>
              <a:t>Contact Information</a:t>
            </a:r>
            <a:endParaRPr lang="en-US" sz="4800" dirty="0"/>
          </a:p>
        </p:txBody>
      </p:sp>
      <p:sp>
        <p:nvSpPr>
          <p:cNvPr id="4" name="Content Placeholder 2"/>
          <p:cNvSpPr txBox="1">
            <a:spLocks/>
          </p:cNvSpPr>
          <p:nvPr/>
        </p:nvSpPr>
        <p:spPr>
          <a:xfrm>
            <a:off x="609600" y="2057400"/>
            <a:ext cx="8458200" cy="270430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t>Patrick Pittenger, M.S., AICP, PTP</a:t>
            </a:r>
          </a:p>
          <a:p>
            <a:pPr marL="0" indent="0" fontAlgn="auto">
              <a:spcAft>
                <a:spcPts val="0"/>
              </a:spcAft>
              <a:buFont typeface="Arial" panose="020B0604020202020204" pitchFamily="34" charset="0"/>
              <a:buNone/>
            </a:pPr>
            <a:r>
              <a:rPr lang="en-US" dirty="0" smtClean="0"/>
              <a:t>Transportation Manager, Carson City Public Works</a:t>
            </a:r>
          </a:p>
          <a:p>
            <a:pPr marL="0" indent="0" fontAlgn="auto">
              <a:spcAft>
                <a:spcPts val="0"/>
              </a:spcAft>
              <a:buFont typeface="Arial" panose="020B0604020202020204" pitchFamily="34" charset="0"/>
              <a:buNone/>
            </a:pPr>
            <a:r>
              <a:rPr lang="en-US" dirty="0" smtClean="0"/>
              <a:t>775-283-7396</a:t>
            </a:r>
          </a:p>
          <a:p>
            <a:pPr marL="0" indent="0" fontAlgn="auto">
              <a:spcAft>
                <a:spcPts val="0"/>
              </a:spcAft>
              <a:buFont typeface="Arial" panose="020B0604020202020204" pitchFamily="34" charset="0"/>
              <a:buNone/>
            </a:pPr>
            <a:r>
              <a:rPr lang="en-US" dirty="0" smtClean="0"/>
              <a:t>ppittenger@carson.org</a:t>
            </a:r>
          </a:p>
          <a:p>
            <a:pPr fontAlgn="auto">
              <a:spcAft>
                <a:spcPts val="0"/>
              </a:spcAft>
            </a:pPr>
            <a:endParaRPr lang="en-US" dirty="0"/>
          </a:p>
        </p:txBody>
      </p:sp>
      <p:sp>
        <p:nvSpPr>
          <p:cNvPr id="5" name="Title 1"/>
          <p:cNvSpPr txBox="1">
            <a:spLocks/>
          </p:cNvSpPr>
          <p:nvPr/>
        </p:nvSpPr>
        <p:spPr>
          <a:xfrm>
            <a:off x="533400" y="5105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t>Thank you!</a:t>
            </a:r>
            <a:endParaRPr lang="en-US" dirty="0"/>
          </a:p>
        </p:txBody>
      </p:sp>
      <p:sp>
        <p:nvSpPr>
          <p:cNvPr id="6" name="Title 1"/>
          <p:cNvSpPr txBox="1">
            <a:spLocks/>
          </p:cNvSpPr>
          <p:nvPr/>
        </p:nvSpPr>
        <p:spPr>
          <a:xfrm>
            <a:off x="533400" y="685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smtClean="0">
                <a:solidFill>
                  <a:schemeClr val="bg1"/>
                </a:solidFill>
              </a:rPr>
              <a:t>Contact Information</a:t>
            </a:r>
            <a:endParaRPr lang="en-US" sz="4800" dirty="0">
              <a:solidFill>
                <a:schemeClr val="bg1"/>
              </a:solidFill>
            </a:endParaRPr>
          </a:p>
        </p:txBody>
      </p:sp>
      <p:sp>
        <p:nvSpPr>
          <p:cNvPr id="7" name="Content Placeholder 2"/>
          <p:cNvSpPr txBox="1">
            <a:spLocks/>
          </p:cNvSpPr>
          <p:nvPr/>
        </p:nvSpPr>
        <p:spPr>
          <a:xfrm>
            <a:off x="533400" y="2020094"/>
            <a:ext cx="8458200" cy="270430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solidFill>
                  <a:schemeClr val="bg1"/>
                </a:solidFill>
              </a:rPr>
              <a:t>Patrick Pittenger, M.S., AICP, PTP</a:t>
            </a:r>
          </a:p>
          <a:p>
            <a:pPr marL="0" indent="0" fontAlgn="auto">
              <a:spcAft>
                <a:spcPts val="0"/>
              </a:spcAft>
              <a:buFont typeface="Arial" panose="020B0604020202020204" pitchFamily="34" charset="0"/>
              <a:buNone/>
            </a:pPr>
            <a:r>
              <a:rPr lang="en-US" dirty="0" smtClean="0">
                <a:solidFill>
                  <a:schemeClr val="bg1"/>
                </a:solidFill>
              </a:rPr>
              <a:t>Transportation Manager, Carson City Public Works</a:t>
            </a:r>
          </a:p>
          <a:p>
            <a:pPr marL="0" indent="0" fontAlgn="auto">
              <a:spcAft>
                <a:spcPts val="0"/>
              </a:spcAft>
              <a:buFont typeface="Arial" panose="020B0604020202020204" pitchFamily="34" charset="0"/>
              <a:buNone/>
            </a:pPr>
            <a:r>
              <a:rPr lang="en-US" dirty="0" smtClean="0">
                <a:solidFill>
                  <a:schemeClr val="bg1"/>
                </a:solidFill>
              </a:rPr>
              <a:t>775-283-7396</a:t>
            </a:r>
          </a:p>
          <a:p>
            <a:pPr marL="0" indent="0" fontAlgn="auto">
              <a:spcAft>
                <a:spcPts val="0"/>
              </a:spcAft>
              <a:buFont typeface="Arial" panose="020B0604020202020204" pitchFamily="34" charset="0"/>
              <a:buNone/>
            </a:pPr>
            <a:r>
              <a:rPr lang="en-US" dirty="0" smtClean="0">
                <a:solidFill>
                  <a:schemeClr val="bg1"/>
                </a:solidFill>
              </a:rPr>
              <a:t>ppittenger@carson.org</a:t>
            </a:r>
          </a:p>
          <a:p>
            <a:pPr fontAlgn="auto">
              <a:spcAft>
                <a:spcPts val="0"/>
              </a:spcAft>
            </a:pPr>
            <a:endParaRPr lang="en-US" dirty="0">
              <a:solidFill>
                <a:schemeClr val="bg1"/>
              </a:solidFill>
            </a:endParaRPr>
          </a:p>
        </p:txBody>
      </p:sp>
      <p:sp>
        <p:nvSpPr>
          <p:cNvPr id="8" name="Title 1"/>
          <p:cNvSpPr txBox="1">
            <a:spLocks/>
          </p:cNvSpPr>
          <p:nvPr/>
        </p:nvSpPr>
        <p:spPr>
          <a:xfrm>
            <a:off x="457200" y="5029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3461457939"/>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F2A557-1B4D-4DF4-9771-28BE0C11184D}" type="slidenum">
              <a:rPr lang="en-US" smtClean="0"/>
              <a:pPr>
                <a:defRPr/>
              </a:pPr>
              <a:t>5</a:t>
            </a:fld>
            <a:endParaRPr lang="en-US" dirty="0"/>
          </a:p>
        </p:txBody>
      </p:sp>
      <p:pic>
        <p:nvPicPr>
          <p:cNvPr id="12290" name="Picture 2" descr="C:\Users\hlang\Downloads\2015 L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0125"/>
            <a:ext cx="7772400" cy="510063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Level of Service (LOS) &#10;&#10;(A) Free Flow Traffic (B) Steady Traffic (C) Steady Traffic but Limited&#10; (D) Steady Traffic at High Density (E) Traffic at Saturation, (F) Conges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00750"/>
            <a:ext cx="7543800" cy="8572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14400" y="76200"/>
            <a:ext cx="7620000" cy="1143000"/>
          </a:xfrm>
          <a:prstGeom prst="rect">
            <a:avLst/>
          </a:prstGeom>
          <a:ln>
            <a:noFill/>
          </a:ln>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Level of Service (LOS)/Congestion in Carson City - Current</a:t>
            </a:r>
            <a:endParaRPr lang="en-US" dirty="0"/>
          </a:p>
        </p:txBody>
      </p:sp>
    </p:spTree>
    <p:extLst>
      <p:ext uri="{BB962C8B-B14F-4D97-AF65-F5344CB8AC3E}">
        <p14:creationId xmlns:p14="http://schemas.microsoft.com/office/powerpoint/2010/main" val="2359861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F2A557-1B4D-4DF4-9771-28BE0C11184D}" type="slidenum">
              <a:rPr lang="en-US" smtClean="0"/>
              <a:pPr>
                <a:defRPr/>
              </a:pPr>
              <a:t>6</a:t>
            </a:fld>
            <a:endParaRPr lang="en-US" dirty="0"/>
          </a:p>
        </p:txBody>
      </p:sp>
      <p:pic>
        <p:nvPicPr>
          <p:cNvPr id="13315" name="Picture 3" descr="C:\Users\hlang\Downloads\LOS 2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43" y="990600"/>
            <a:ext cx="7779657"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14400" y="76200"/>
            <a:ext cx="7620000" cy="1143000"/>
          </a:xfrm>
          <a:prstGeom prst="rect">
            <a:avLst/>
          </a:prstGeom>
          <a:ln>
            <a:noFill/>
          </a:ln>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Level of Service (LOS)/Congestion in Carson City – Forecast 2025</a:t>
            </a:r>
            <a:endParaRPr lang="en-US" dirty="0"/>
          </a:p>
        </p:txBody>
      </p:sp>
      <p:pic>
        <p:nvPicPr>
          <p:cNvPr id="3" name="Picture 3" descr="Level of Service (LOS) &#10;&#10;(A) Free Flow Traffic (B) Steady Traffic (C) Steady Traffic but Limited&#10; (D) Steady Traffic at High Density (E) Traffic at Saturation, (F) Conges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00750"/>
            <a:ext cx="75438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43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29950D9-FD1D-4F94-9A7F-FB2D23EF418B}" type="slidenum">
              <a:rPr lang="en-US">
                <a:solidFill>
                  <a:prstClr val="black"/>
                </a:solidFill>
              </a:rPr>
              <a:pPr fontAlgn="base">
                <a:spcBef>
                  <a:spcPct val="0"/>
                </a:spcBef>
                <a:spcAft>
                  <a:spcPct val="0"/>
                </a:spcAft>
                <a:defRPr/>
              </a:pPr>
              <a:t>7</a:t>
            </a:fld>
            <a:endParaRPr lang="en-US">
              <a:solidFill>
                <a:prstClr val="black"/>
              </a:solidFill>
            </a:endParaRPr>
          </a:p>
        </p:txBody>
      </p:sp>
      <p:sp>
        <p:nvSpPr>
          <p:cNvPr id="5" name="Content Placeholder 2"/>
          <p:cNvSpPr txBox="1">
            <a:spLocks/>
          </p:cNvSpPr>
          <p:nvPr/>
        </p:nvSpPr>
        <p:spPr>
          <a:xfrm>
            <a:off x="457200" y="1481138"/>
            <a:ext cx="7848600" cy="491966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smtClean="0"/>
              <a:t>City budget includes two funds which pay for street maintenance – RTC and Street Maintenance Funds</a:t>
            </a:r>
          </a:p>
          <a:p>
            <a:pPr fontAlgn="auto">
              <a:spcAft>
                <a:spcPts val="0"/>
              </a:spcAft>
            </a:pPr>
            <a:r>
              <a:rPr lang="en-US" altLang="en-US" smtClean="0"/>
              <a:t>RTC Fund: Motor Fuel Tax is primary funding source for RTC Fund – 9 cents per gallon</a:t>
            </a:r>
          </a:p>
          <a:p>
            <a:pPr fontAlgn="auto">
              <a:spcAft>
                <a:spcPts val="0"/>
              </a:spcAft>
            </a:pPr>
            <a:r>
              <a:rPr lang="en-US" altLang="en-US" smtClean="0"/>
              <a:t>Street Maintenance Fund:</a:t>
            </a:r>
          </a:p>
          <a:p>
            <a:pPr lvl="1" fontAlgn="auto">
              <a:spcAft>
                <a:spcPts val="0"/>
              </a:spcAft>
            </a:pPr>
            <a:r>
              <a:rPr lang="en-US" altLang="en-US" smtClean="0"/>
              <a:t>Motor Fuel Tax – 6.35 cents per gallon (varies with gallons of fuel sold)</a:t>
            </a:r>
          </a:p>
          <a:p>
            <a:pPr lvl="1" fontAlgn="auto">
              <a:spcAft>
                <a:spcPts val="0"/>
              </a:spcAft>
            </a:pPr>
            <a:r>
              <a:rPr lang="en-US" altLang="en-US" smtClean="0"/>
              <a:t>Sales Tax –  ¼ cent citywide sales and use tax (varies with sales tax revenue in the City, generally more variable than motor fuel tax revenue)</a:t>
            </a:r>
          </a:p>
          <a:p>
            <a:pPr fontAlgn="auto">
              <a:spcAft>
                <a:spcPts val="0"/>
              </a:spcAft>
              <a:buFont typeface="Wingdings 3" pitchFamily="18" charset="2"/>
              <a:buNone/>
            </a:pPr>
            <a:endParaRPr lang="en-US" altLang="en-US" dirty="0" smtClean="0"/>
          </a:p>
        </p:txBody>
      </p:sp>
      <p:sp>
        <p:nvSpPr>
          <p:cNvPr id="6" name="Slide Number Placeholder 3"/>
          <p:cNvSpPr txBox="1">
            <a:spLocks/>
          </p:cNvSpPr>
          <p:nvPr/>
        </p:nvSpPr>
        <p:spPr bwMode="auto">
          <a:xfrm>
            <a:off x="6553200" y="6356350"/>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26375C18-04BE-40ED-B269-0075B87CA99E}" type="slidenum">
              <a:rPr lang="en-US" smtClean="0"/>
              <a:pPr>
                <a:defRPr/>
              </a:pPr>
              <a:t>7</a:t>
            </a:fld>
            <a:endParaRPr lang="en-US"/>
          </a:p>
        </p:txBody>
      </p:sp>
      <p:sp>
        <p:nvSpPr>
          <p:cNvPr id="7"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mtClean="0"/>
              <a:t>Primary Revenue Sources for Street Maintenance in Carson City</a:t>
            </a:r>
            <a:endParaRPr lang="en-US" dirty="0"/>
          </a:p>
        </p:txBody>
      </p:sp>
    </p:spTree>
    <p:extLst>
      <p:ext uri="{BB962C8B-B14F-4D97-AF65-F5344CB8AC3E}">
        <p14:creationId xmlns:p14="http://schemas.microsoft.com/office/powerpoint/2010/main" val="178235225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ChangeArrowheads="1"/>
          </p:cNvSpPr>
          <p:nvPr/>
        </p:nvSpPr>
        <p:spPr bwMode="auto">
          <a:xfrm>
            <a:off x="696206" y="1600200"/>
            <a:ext cx="8066794" cy="4191000"/>
          </a:xfrm>
          <a:prstGeom prst="rect">
            <a:avLst/>
          </a:prstGeom>
          <a:solidFill>
            <a:srgbClr val="777777">
              <a:alpha val="50195"/>
            </a:srgbClr>
          </a:solidFill>
          <a:ln w="9525">
            <a:noFill/>
            <a:miter lim="800000"/>
            <a:headEnd/>
            <a:tailEnd/>
          </a:ln>
        </p:spPr>
        <p:txBody>
          <a:bodyPr wrap="none" anchor="ctr"/>
          <a:lstStyle/>
          <a:p>
            <a:endParaRPr lang="en-US" dirty="0"/>
          </a:p>
        </p:txBody>
      </p:sp>
      <p:sp>
        <p:nvSpPr>
          <p:cNvPr id="46081" name="Slide Number Placeholder 7"/>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6ACBB1A-381C-4977-8B72-254AD83F8D27}" type="slidenum">
              <a:rPr lang="en-US"/>
              <a:pPr fontAlgn="base">
                <a:spcBef>
                  <a:spcPct val="0"/>
                </a:spcBef>
                <a:spcAft>
                  <a:spcPct val="0"/>
                </a:spcAft>
                <a:defRPr/>
              </a:pPr>
              <a:t>8</a:t>
            </a:fld>
            <a:endParaRPr lang="en-US" dirty="0"/>
          </a:p>
        </p:txBody>
      </p:sp>
      <p:sp>
        <p:nvSpPr>
          <p:cNvPr id="2" name="Title 1"/>
          <p:cNvSpPr>
            <a:spLocks noGrp="1"/>
          </p:cNvSpPr>
          <p:nvPr>
            <p:ph type="title"/>
          </p:nvPr>
        </p:nvSpPr>
        <p:spPr>
          <a:xfrm>
            <a:off x="447675" y="82550"/>
            <a:ext cx="8610600" cy="1143000"/>
          </a:xfrm>
        </p:spPr>
        <p:txBody>
          <a:bodyPr>
            <a:normAutofit/>
          </a:bodyPr>
          <a:lstStyle/>
          <a:p>
            <a:pPr eaLnBrk="1" fontAlgn="auto" hangingPunct="1">
              <a:spcAft>
                <a:spcPts val="0"/>
              </a:spcAft>
              <a:defRPr/>
            </a:pPr>
            <a:r>
              <a:rPr lang="en-US" dirty="0" smtClean="0"/>
              <a:t>Amount of Fuel Sold in Carson City</a:t>
            </a:r>
            <a:endParaRPr lang="en-US" dirty="0"/>
          </a:p>
        </p:txBody>
      </p:sp>
      <p:sp>
        <p:nvSpPr>
          <p:cNvPr id="52230" name="TextBox 2"/>
          <p:cNvSpPr txBox="1">
            <a:spLocks noChangeArrowheads="1"/>
          </p:cNvSpPr>
          <p:nvPr/>
        </p:nvSpPr>
        <p:spPr bwMode="auto">
          <a:xfrm>
            <a:off x="3776663" y="6143625"/>
            <a:ext cx="974725" cy="276225"/>
          </a:xfrm>
          <a:prstGeom prst="rect">
            <a:avLst/>
          </a:prstGeom>
          <a:noFill/>
          <a:ln w="9525">
            <a:noFill/>
            <a:miter lim="800000"/>
            <a:headEnd/>
            <a:tailEnd/>
          </a:ln>
        </p:spPr>
        <p:txBody>
          <a:bodyPr wrap="none">
            <a:spAutoFit/>
          </a:bodyPr>
          <a:lstStyle/>
          <a:p>
            <a:r>
              <a:rPr lang="en-US" sz="1200" dirty="0">
                <a:latin typeface="Lucida Sans Unicode" pitchFamily="34" charset="0"/>
              </a:rPr>
              <a:t>Fiscal Year</a:t>
            </a:r>
          </a:p>
        </p:txBody>
      </p:sp>
      <p:graphicFrame>
        <p:nvGraphicFramePr>
          <p:cNvPr id="7" name="Chart 6"/>
          <p:cNvGraphicFramePr>
            <a:graphicFrameLocks/>
          </p:cNvGraphicFramePr>
          <p:nvPr>
            <p:extLst>
              <p:ext uri="{D42A27DB-BD31-4B8C-83A1-F6EECF244321}">
                <p14:modId xmlns:p14="http://schemas.microsoft.com/office/powerpoint/2010/main" val="1686045028"/>
              </p:ext>
            </p:extLst>
          </p:nvPr>
        </p:nvGraphicFramePr>
        <p:xfrm>
          <a:off x="0" y="990600"/>
          <a:ext cx="9067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0205747"/>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ChangeArrowheads="1"/>
          </p:cNvSpPr>
          <p:nvPr/>
        </p:nvSpPr>
        <p:spPr bwMode="auto">
          <a:xfrm>
            <a:off x="685800" y="1629194"/>
            <a:ext cx="8186664" cy="4009606"/>
          </a:xfrm>
          <a:prstGeom prst="rect">
            <a:avLst/>
          </a:prstGeom>
          <a:solidFill>
            <a:schemeClr val="bg1">
              <a:alpha val="50000"/>
            </a:schemeClr>
          </a:solidFill>
          <a:ln w="9525">
            <a:noFill/>
            <a:miter lim="800000"/>
            <a:headEnd/>
            <a:tailEnd/>
          </a:ln>
        </p:spPr>
        <p:txBody>
          <a:bodyPr wrap="none" anchor="ctr"/>
          <a:lstStyle/>
          <a:p>
            <a:endParaRPr lang="en-US" dirty="0"/>
          </a:p>
        </p:txBody>
      </p:sp>
      <p:sp>
        <p:nvSpPr>
          <p:cNvPr id="48129" name="Slide Number Placeholder 7"/>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B8ADEBD-D799-4905-87CA-A20299535C06}" type="slidenum">
              <a:rPr lang="en-US"/>
              <a:pPr fontAlgn="base">
                <a:spcBef>
                  <a:spcPct val="0"/>
                </a:spcBef>
                <a:spcAft>
                  <a:spcPct val="0"/>
                </a:spcAft>
                <a:defRPr/>
              </a:pPr>
              <a:t>9</a:t>
            </a:fld>
            <a:endParaRPr lang="en-US" dirty="0"/>
          </a:p>
        </p:txBody>
      </p:sp>
      <p:sp>
        <p:nvSpPr>
          <p:cNvPr id="2" name="Title 1"/>
          <p:cNvSpPr>
            <a:spLocks noGrp="1"/>
          </p:cNvSpPr>
          <p:nvPr>
            <p:ph type="title"/>
          </p:nvPr>
        </p:nvSpPr>
        <p:spPr>
          <a:xfrm>
            <a:off x="457200" y="255588"/>
            <a:ext cx="8229600" cy="1142999"/>
          </a:xfrm>
        </p:spPr>
        <p:txBody>
          <a:bodyPr>
            <a:noAutofit/>
          </a:bodyPr>
          <a:lstStyle/>
          <a:p>
            <a:pPr eaLnBrk="1" fontAlgn="auto" hangingPunct="1">
              <a:spcAft>
                <a:spcPts val="0"/>
              </a:spcAft>
              <a:defRPr/>
            </a:pPr>
            <a:r>
              <a:rPr lang="en-US" sz="3600" dirty="0" smtClean="0"/>
              <a:t>Revenues Reflect Fuel Sold and     Dedicated Streets Sales Tax</a:t>
            </a:r>
            <a:endParaRPr lang="en-US" sz="2400" dirty="0"/>
          </a:p>
        </p:txBody>
      </p:sp>
      <p:sp>
        <p:nvSpPr>
          <p:cNvPr id="54278" name="TextBox 5"/>
          <p:cNvSpPr txBox="1">
            <a:spLocks noChangeArrowheads="1"/>
          </p:cNvSpPr>
          <p:nvPr/>
        </p:nvSpPr>
        <p:spPr bwMode="auto">
          <a:xfrm>
            <a:off x="4138613" y="6324600"/>
            <a:ext cx="966787" cy="274638"/>
          </a:xfrm>
          <a:prstGeom prst="rect">
            <a:avLst/>
          </a:prstGeom>
          <a:noFill/>
          <a:ln w="9525">
            <a:noFill/>
            <a:miter lim="800000"/>
            <a:headEnd/>
            <a:tailEnd/>
          </a:ln>
        </p:spPr>
        <p:txBody>
          <a:bodyPr wrap="none">
            <a:spAutoFit/>
          </a:bodyPr>
          <a:lstStyle/>
          <a:p>
            <a:r>
              <a:rPr lang="en-US" sz="1200" dirty="0">
                <a:latin typeface="Lucida Sans Unicode" pitchFamily="34" charset="0"/>
              </a:rPr>
              <a:t>Fiscal Year</a:t>
            </a:r>
          </a:p>
        </p:txBody>
      </p:sp>
      <p:graphicFrame>
        <p:nvGraphicFramePr>
          <p:cNvPr id="7" name="Chart 6"/>
          <p:cNvGraphicFramePr>
            <a:graphicFrameLocks/>
          </p:cNvGraphicFramePr>
          <p:nvPr>
            <p:extLst>
              <p:ext uri="{D42A27DB-BD31-4B8C-83A1-F6EECF244321}">
                <p14:modId xmlns:p14="http://schemas.microsoft.com/office/powerpoint/2010/main" val="2728353213"/>
              </p:ext>
            </p:extLst>
          </p:nvPr>
        </p:nvGraphicFramePr>
        <p:xfrm>
          <a:off x="152400" y="1328946"/>
          <a:ext cx="8474365" cy="4995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850609"/>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45662</TotalTime>
  <Words>1930</Words>
  <Application>Microsoft Office PowerPoint</Application>
  <PresentationFormat>On-screen Show (4:3)</PresentationFormat>
  <Paragraphs>298</Paragraphs>
  <Slides>40</Slides>
  <Notes>1</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40</vt:i4>
      </vt:variant>
    </vt:vector>
  </HeadingPairs>
  <TitlesOfParts>
    <vt:vector size="49" baseType="lpstr">
      <vt:lpstr>Office Theme</vt:lpstr>
      <vt:lpstr>1_Office Theme</vt:lpstr>
      <vt:lpstr>2_Office Theme</vt:lpstr>
      <vt:lpstr>3_Office Theme</vt:lpstr>
      <vt:lpstr>4_Office Theme</vt:lpstr>
      <vt:lpstr>5_Office Theme</vt:lpstr>
      <vt:lpstr>6_Office Theme</vt:lpstr>
      <vt:lpstr>7_Office Theme</vt:lpstr>
      <vt:lpstr>CorelDRAW</vt:lpstr>
      <vt:lpstr>PowerPoint Presentation</vt:lpstr>
      <vt:lpstr>Overview</vt:lpstr>
      <vt:lpstr>PowerPoint Presentation</vt:lpstr>
      <vt:lpstr>PowerPoint Presentation</vt:lpstr>
      <vt:lpstr>PowerPoint Presentation</vt:lpstr>
      <vt:lpstr>PowerPoint Presentation</vt:lpstr>
      <vt:lpstr>PowerPoint Presentation</vt:lpstr>
      <vt:lpstr>Amount of Fuel Sold in Carson City</vt:lpstr>
      <vt:lpstr>Revenues Reflect Fuel Sold and     Dedicated Streets Sales 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Sidewalk Failure – Safety/ADA issue (June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Carson City Freeway</vt:lpstr>
      <vt:lpstr>PowerPoint Presentation</vt:lpstr>
      <vt:lpstr>PowerPoint Presentation</vt:lpstr>
      <vt:lpstr>PowerPoint Presentation</vt:lpstr>
      <vt:lpstr>PowerPoint Presentation</vt:lpstr>
      <vt:lpstr>Carson City Freeway Agreement– Future Amendment</vt:lpstr>
      <vt:lpstr>Potential Design of S. Carson Street</vt:lpstr>
      <vt:lpstr>Complete Street Project - Carson Street </vt:lpstr>
      <vt:lpstr>PowerPoint Presentation</vt:lpstr>
      <vt:lpstr>PowerPoint Presentation</vt:lpstr>
      <vt:lpstr>PowerPoint Presentation</vt:lpstr>
      <vt:lpstr>Carson Street Project –  Highlights of Final Design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Carson City RTC – Update on Revenues</dc:title>
  <dc:creator>Gateway 2010</dc:creator>
  <cp:lastModifiedBy>Patrick Pittenger</cp:lastModifiedBy>
  <cp:revision>1549</cp:revision>
  <cp:lastPrinted>2016-06-22T21:53:52Z</cp:lastPrinted>
  <dcterms:created xsi:type="dcterms:W3CDTF">2012-01-26T04:12:12Z</dcterms:created>
  <dcterms:modified xsi:type="dcterms:W3CDTF">2016-06-22T21:58:52Z</dcterms:modified>
</cp:coreProperties>
</file>