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8" r:id="rId1"/>
  </p:sldMasterIdLst>
  <p:notesMasterIdLst>
    <p:notesMasterId r:id="rId12"/>
  </p:notesMasterIdLst>
  <p:sldIdLst>
    <p:sldId id="330" r:id="rId2"/>
    <p:sldId id="319" r:id="rId3"/>
    <p:sldId id="333" r:id="rId4"/>
    <p:sldId id="326" r:id="rId5"/>
    <p:sldId id="327" r:id="rId6"/>
    <p:sldId id="325" r:id="rId7"/>
    <p:sldId id="324" r:id="rId8"/>
    <p:sldId id="331" r:id="rId9"/>
    <p:sldId id="332" r:id="rId10"/>
    <p:sldId id="329"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0720" autoAdjust="0"/>
  </p:normalViewPr>
  <p:slideViewPr>
    <p:cSldViewPr>
      <p:cViewPr>
        <p:scale>
          <a:sx n="113" d="100"/>
          <a:sy n="113" d="100"/>
        </p:scale>
        <p:origin x="-1584"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292A5B9-0232-464F-AB41-AB9876C47D93}" type="datetimeFigureOut">
              <a:rPr lang="en-US" smtClean="0"/>
              <a:t>5/24/2018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688AA04-F482-427B-810D-5071AFF1D604}" type="slidenum">
              <a:rPr lang="en-US" smtClean="0"/>
              <a:t>‹#›</a:t>
            </a:fld>
            <a:endParaRPr lang="en-US" dirty="0"/>
          </a:p>
        </p:txBody>
      </p:sp>
    </p:spTree>
    <p:extLst>
      <p:ext uri="{BB962C8B-B14F-4D97-AF65-F5344CB8AC3E}">
        <p14:creationId xmlns:p14="http://schemas.microsoft.com/office/powerpoint/2010/main" val="884871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2"/>
                </a:solidFill>
              </a:rPr>
              <a:t>Children entering Kindergarten – 6</a:t>
            </a:r>
            <a:r>
              <a:rPr lang="en-US" sz="1200" baseline="30000" dirty="0" smtClean="0">
                <a:solidFill>
                  <a:schemeClr val="tx2"/>
                </a:solidFill>
              </a:rPr>
              <a:t>th</a:t>
            </a:r>
            <a:r>
              <a:rPr lang="en-US" sz="1200" dirty="0" smtClean="0">
                <a:solidFill>
                  <a:schemeClr val="tx2"/>
                </a:solidFill>
              </a:rPr>
              <a:t> Grade.</a:t>
            </a:r>
            <a:r>
              <a:rPr lang="en-US" sz="1200" baseline="0" dirty="0" smtClean="0">
                <a:solidFill>
                  <a:schemeClr val="tx2"/>
                </a:solidFill>
              </a:rPr>
              <a:t> </a:t>
            </a:r>
          </a:p>
          <a:p>
            <a:r>
              <a:rPr lang="en-US" sz="1200" baseline="0" dirty="0" smtClean="0">
                <a:solidFill>
                  <a:schemeClr val="tx2"/>
                </a:solidFill>
              </a:rPr>
              <a:t>We are licensed through the state for Out of School Recreation Programs</a:t>
            </a:r>
          </a:p>
          <a:p>
            <a:r>
              <a:rPr lang="en-US" sz="1200" dirty="0" smtClean="0">
                <a:solidFill>
                  <a:schemeClr val="tx2"/>
                </a:solidFill>
              </a:rPr>
              <a:t>$100 per child/per week and includes open</a:t>
            </a:r>
            <a:r>
              <a:rPr lang="en-US" sz="1200" baseline="0" dirty="0" smtClean="0">
                <a:solidFill>
                  <a:schemeClr val="tx2"/>
                </a:solidFill>
              </a:rPr>
              <a:t> swim, meal day, guest speakers, local field trips, unique programs for each group</a:t>
            </a:r>
            <a:endParaRPr lang="en-US" sz="1200" dirty="0" smtClean="0">
              <a:solidFill>
                <a:schemeClr val="tx2"/>
              </a:solidFill>
            </a:endParaRPr>
          </a:p>
          <a:p>
            <a:r>
              <a:rPr lang="en-US" sz="1200" dirty="0" smtClean="0">
                <a:solidFill>
                  <a:schemeClr val="tx2"/>
                </a:solidFill>
              </a:rPr>
              <a:t>6:30am-6:00pm/Monday</a:t>
            </a:r>
            <a:r>
              <a:rPr lang="en-US" sz="1200" baseline="0" dirty="0" smtClean="0">
                <a:solidFill>
                  <a:schemeClr val="tx2"/>
                </a:solidFill>
              </a:rPr>
              <a:t> – Friday/ No Camp on July 4</a:t>
            </a:r>
            <a:r>
              <a:rPr lang="en-US" sz="1200" baseline="30000" dirty="0" smtClean="0">
                <a:solidFill>
                  <a:schemeClr val="tx2"/>
                </a:solidFill>
              </a:rPr>
              <a:t>th</a:t>
            </a:r>
            <a:r>
              <a:rPr lang="en-US" sz="1200" baseline="0" dirty="0" smtClean="0">
                <a:solidFill>
                  <a:schemeClr val="tx2"/>
                </a:solidFill>
              </a:rPr>
              <a:t>. </a:t>
            </a:r>
          </a:p>
          <a:p>
            <a:r>
              <a:rPr lang="en-US" sz="1200" baseline="0" dirty="0" smtClean="0">
                <a:solidFill>
                  <a:schemeClr val="tx2"/>
                </a:solidFill>
              </a:rPr>
              <a:t>You can register at www.carson.org/ccpr, at the Carson City Aquatic Center or on my office line at 775-283-7428.</a:t>
            </a:r>
          </a:p>
          <a:p>
            <a:r>
              <a:rPr lang="en-US" sz="1200" baseline="0" dirty="0" smtClean="0">
                <a:solidFill>
                  <a:schemeClr val="tx2"/>
                </a:solidFill>
              </a:rPr>
              <a:t>Open Swim, Local Field Trips, 1 Meal day a week on Wednesdays.</a:t>
            </a:r>
          </a:p>
          <a:p>
            <a:r>
              <a:rPr lang="en-US" sz="1200" baseline="0" dirty="0" smtClean="0">
                <a:solidFill>
                  <a:schemeClr val="tx2"/>
                </a:solidFill>
              </a:rPr>
              <a:t>Great Opportunity for kids to be involved in  structured activities throughout the day, while meeting other kids their age. Camp Carson introduces kids to exciting indoor and outdoor activities with staff who really care about the kids and providing  excellent program for them. </a:t>
            </a:r>
          </a:p>
        </p:txBody>
      </p:sp>
      <p:sp>
        <p:nvSpPr>
          <p:cNvPr id="4" name="Slide Number Placeholder 3"/>
          <p:cNvSpPr>
            <a:spLocks noGrp="1"/>
          </p:cNvSpPr>
          <p:nvPr>
            <p:ph type="sldNum" sz="quarter" idx="10"/>
          </p:nvPr>
        </p:nvSpPr>
        <p:spPr/>
        <p:txBody>
          <a:bodyPr/>
          <a:lstStyle/>
          <a:p>
            <a:fld id="{7688AA04-F482-427B-810D-5071AFF1D604}" type="slidenum">
              <a:rPr lang="en-US" smtClean="0"/>
              <a:t>2</a:t>
            </a:fld>
            <a:endParaRPr lang="en-US" dirty="0"/>
          </a:p>
        </p:txBody>
      </p:sp>
    </p:spTree>
    <p:extLst>
      <p:ext uri="{BB962C8B-B14F-4D97-AF65-F5344CB8AC3E}">
        <p14:creationId xmlns:p14="http://schemas.microsoft.com/office/powerpoint/2010/main" val="3891240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solidFill>
                  <a:schemeClr val="tx2"/>
                </a:solidFill>
              </a:rPr>
              <a:t>Number of Participates:</a:t>
            </a:r>
          </a:p>
          <a:p>
            <a:pPr marL="457200" indent="-457200">
              <a:buFont typeface="Wingdings" panose="05000000000000000000" pitchFamily="2" charset="2"/>
              <a:buChar char="§"/>
            </a:pPr>
            <a:r>
              <a:rPr lang="en-US" dirty="0" smtClean="0">
                <a:solidFill>
                  <a:schemeClr val="tx2"/>
                </a:solidFill>
              </a:rPr>
              <a:t>2015 – Average 155</a:t>
            </a:r>
          </a:p>
          <a:p>
            <a:pPr marL="457200" indent="-457200">
              <a:buFont typeface="Wingdings" panose="05000000000000000000" pitchFamily="2" charset="2"/>
              <a:buChar char="§"/>
            </a:pPr>
            <a:r>
              <a:rPr lang="en-US" dirty="0" smtClean="0">
                <a:solidFill>
                  <a:schemeClr val="tx2"/>
                </a:solidFill>
              </a:rPr>
              <a:t>2016 – Average 175</a:t>
            </a:r>
          </a:p>
          <a:p>
            <a:pPr marL="457200" indent="-457200">
              <a:buFont typeface="Wingdings" panose="05000000000000000000" pitchFamily="2" charset="2"/>
              <a:buChar char="§"/>
            </a:pPr>
            <a:r>
              <a:rPr lang="en-US" dirty="0" smtClean="0">
                <a:solidFill>
                  <a:schemeClr val="tx2"/>
                </a:solidFill>
              </a:rPr>
              <a:t>2017 – Average 150</a:t>
            </a:r>
          </a:p>
          <a:p>
            <a:endParaRPr lang="en-US" dirty="0" smtClean="0">
              <a:solidFill>
                <a:schemeClr val="tx2"/>
              </a:solidFill>
            </a:endParaRPr>
          </a:p>
          <a:p>
            <a:pPr marL="0" indent="0">
              <a:buNone/>
            </a:pPr>
            <a:r>
              <a:rPr lang="en-US" dirty="0" smtClean="0">
                <a:solidFill>
                  <a:schemeClr val="tx2"/>
                </a:solidFill>
              </a:rPr>
              <a:t>Revenue:</a:t>
            </a:r>
          </a:p>
          <a:p>
            <a:r>
              <a:rPr lang="en-US" dirty="0" smtClean="0">
                <a:solidFill>
                  <a:schemeClr val="tx2"/>
                </a:solidFill>
              </a:rPr>
              <a:t>2015 - $155,199.98</a:t>
            </a:r>
          </a:p>
          <a:p>
            <a:r>
              <a:rPr lang="en-US" dirty="0" smtClean="0">
                <a:solidFill>
                  <a:schemeClr val="tx2"/>
                </a:solidFill>
              </a:rPr>
              <a:t>2016 - $147,856.45</a:t>
            </a:r>
          </a:p>
          <a:p>
            <a:r>
              <a:rPr lang="en-US" dirty="0" smtClean="0">
                <a:solidFill>
                  <a:schemeClr val="tx2"/>
                </a:solidFill>
              </a:rPr>
              <a:t>2017 - $128,058.20</a:t>
            </a:r>
          </a:p>
          <a:p>
            <a:endParaRPr lang="en-US" dirty="0"/>
          </a:p>
        </p:txBody>
      </p:sp>
      <p:sp>
        <p:nvSpPr>
          <p:cNvPr id="4" name="Slide Number Placeholder 3"/>
          <p:cNvSpPr>
            <a:spLocks noGrp="1"/>
          </p:cNvSpPr>
          <p:nvPr>
            <p:ph type="sldNum" sz="quarter" idx="10"/>
          </p:nvPr>
        </p:nvSpPr>
        <p:spPr/>
        <p:txBody>
          <a:bodyPr/>
          <a:lstStyle/>
          <a:p>
            <a:fld id="{7688AA04-F482-427B-810D-5071AFF1D604}" type="slidenum">
              <a:rPr lang="en-US" smtClean="0"/>
              <a:t>7</a:t>
            </a:fld>
            <a:endParaRPr lang="en-US" dirty="0"/>
          </a:p>
        </p:txBody>
      </p:sp>
    </p:spTree>
    <p:extLst>
      <p:ext uri="{BB962C8B-B14F-4D97-AF65-F5344CB8AC3E}">
        <p14:creationId xmlns:p14="http://schemas.microsoft.com/office/powerpoint/2010/main" val="94152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 Children’s Cabinet exists to keep children safe and families together.  They offer services and resources that address unmet needs. And we represent a unique and effective cooperative effort between the private sector and public agencies in Northern Nevada.</a:t>
            </a:r>
          </a:p>
          <a:p>
            <a:endParaRPr lang="en-US" dirty="0" smtClean="0">
              <a:solidFill>
                <a:schemeClr val="tx2"/>
              </a:solidFill>
            </a:endParaRPr>
          </a:p>
          <a:p>
            <a:r>
              <a:rPr lang="en-US" dirty="0" smtClean="0">
                <a:solidFill>
                  <a:schemeClr val="tx2"/>
                </a:solidFill>
              </a:rPr>
              <a:t>The Children’s Cabinet Subsidy Program is a financial assistance program for eligible parents who are working or seeking employment.</a:t>
            </a:r>
          </a:p>
          <a:p>
            <a:endParaRPr lang="en-US" dirty="0" smtClean="0">
              <a:solidFill>
                <a:schemeClr val="tx2"/>
              </a:solidFill>
            </a:endParaRPr>
          </a:p>
          <a:p>
            <a:r>
              <a:rPr lang="en-US" dirty="0" smtClean="0">
                <a:solidFill>
                  <a:schemeClr val="tx2"/>
                </a:solidFill>
              </a:rPr>
              <a:t>Carson City Parks and Recreation are working with Children’s Cabinet to offer new Child Care Provider Subsidy.</a:t>
            </a:r>
            <a:br>
              <a:rPr lang="en-US" dirty="0" smtClean="0">
                <a:solidFill>
                  <a:schemeClr val="tx2"/>
                </a:solidFill>
              </a:rPr>
            </a:br>
            <a:r>
              <a:rPr lang="en-US" dirty="0" smtClean="0">
                <a:solidFill>
                  <a:schemeClr val="tx2"/>
                </a:solidFill>
              </a:rPr>
              <a:t>Once Children's Cabinet receives an application, the applicant will be notified if they are eligible for subsidy.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688AA04-F482-427B-810D-5071AFF1D604}" type="slidenum">
              <a:rPr lang="en-US" smtClean="0"/>
              <a:t>8</a:t>
            </a:fld>
            <a:endParaRPr lang="en-US" dirty="0"/>
          </a:p>
        </p:txBody>
      </p:sp>
    </p:spTree>
    <p:extLst>
      <p:ext uri="{BB962C8B-B14F-4D97-AF65-F5344CB8AC3E}">
        <p14:creationId xmlns:p14="http://schemas.microsoft.com/office/powerpoint/2010/main" val="1590198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AE5616C8-DA4D-4B82-9F9D-AE300553D32F}" type="datetimeFigureOut">
              <a:rPr lang="en-US" smtClean="0"/>
              <a:t>5/24/2018</a:t>
            </a:fld>
            <a:endParaRPr lang="en-US" dirty="0"/>
          </a:p>
        </p:txBody>
      </p:sp>
      <p:sp>
        <p:nvSpPr>
          <p:cNvPr id="17" name="Footer Placeholder 16"/>
          <p:cNvSpPr>
            <a:spLocks noGrp="1"/>
          </p:cNvSpPr>
          <p:nvPr>
            <p:ph type="ftr" sz="quarter" idx="11"/>
          </p:nvPr>
        </p:nvSpPr>
        <p:spPr/>
        <p:txBody>
          <a:bodyPr/>
          <a:lstStyle>
            <a:extLst/>
          </a:lstStyle>
          <a:p>
            <a:endParaRPr lang="en-US" dirty="0"/>
          </a:p>
        </p:txBody>
      </p:sp>
      <p:sp>
        <p:nvSpPr>
          <p:cNvPr id="29" name="Slide Number Placeholder 28"/>
          <p:cNvSpPr>
            <a:spLocks noGrp="1"/>
          </p:cNvSpPr>
          <p:nvPr>
            <p:ph type="sldNum" sz="quarter" idx="12"/>
          </p:nvPr>
        </p:nvSpPr>
        <p:spPr/>
        <p:txBody>
          <a:bodyPr/>
          <a:lstStyle>
            <a:extLst/>
          </a:lstStyle>
          <a:p>
            <a:fld id="{8EE6B6D9-036F-415B-A29B-1385E1EAFB9E}" type="slidenum">
              <a:rPr lang="en-US" smtClean="0"/>
              <a:t>‹#›</a:t>
            </a:fld>
            <a:endParaRPr lang="en-US" dirty="0"/>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E5616C8-DA4D-4B82-9F9D-AE300553D32F}" type="datetimeFigureOut">
              <a:rPr lang="en-US" smtClean="0"/>
              <a:t>5/24/2018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EE6B6D9-036F-415B-A29B-1385E1EAFB9E}"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E5616C8-DA4D-4B82-9F9D-AE300553D32F}" type="datetimeFigureOut">
              <a:rPr lang="en-US" smtClean="0"/>
              <a:t>5/24/2018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EE6B6D9-036F-415B-A29B-1385E1EAFB9E}"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E5616C8-DA4D-4B82-9F9D-AE300553D32F}" type="datetimeFigureOut">
              <a:rPr lang="en-US" smtClean="0"/>
              <a:t>5/24/2018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EE6B6D9-036F-415B-A29B-1385E1EAFB9E}"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E5616C8-DA4D-4B82-9F9D-AE300553D32F}" type="datetimeFigureOut">
              <a:rPr lang="en-US" smtClean="0"/>
              <a:t>5/24/2018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EE6B6D9-036F-415B-A29B-1385E1EAFB9E}" type="slidenum">
              <a:rPr lang="en-US" smtClean="0"/>
              <a:t>‹#›</a:t>
            </a:fld>
            <a:endParaRPr lang="en-US" dirty="0"/>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5616C8-DA4D-4B82-9F9D-AE300553D32F}" type="datetimeFigureOut">
              <a:rPr lang="en-US" smtClean="0"/>
              <a:t>5/24/2018</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8EE6B6D9-036F-415B-A29B-1385E1EAFB9E}"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E5616C8-DA4D-4B82-9F9D-AE300553D32F}" type="datetimeFigureOut">
              <a:rPr lang="en-US" smtClean="0"/>
              <a:t>5/24/2018</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8EE6B6D9-036F-415B-A29B-1385E1EAFB9E}" type="slidenum">
              <a:rPr lang="en-US" smtClean="0"/>
              <a:t>‹#›</a:t>
            </a:fld>
            <a:endParaRPr lang="en-US" dirty="0"/>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E5616C8-DA4D-4B82-9F9D-AE300553D32F}" type="datetimeFigureOut">
              <a:rPr lang="en-US" smtClean="0"/>
              <a:t>5/24/2018</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8EE6B6D9-036F-415B-A29B-1385E1EAFB9E}"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E5616C8-DA4D-4B82-9F9D-AE300553D32F}" type="datetimeFigureOut">
              <a:rPr lang="en-US" smtClean="0"/>
              <a:t>5/24/2018</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8EE6B6D9-036F-415B-A29B-1385E1EAFB9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5616C8-DA4D-4B82-9F9D-AE300553D32F}" type="datetimeFigureOut">
              <a:rPr lang="en-US" smtClean="0"/>
              <a:t>5/24/2018</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8EE6B6D9-036F-415B-A29B-1385E1EAFB9E}"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AE5616C8-DA4D-4B82-9F9D-AE300553D32F}" type="datetimeFigureOut">
              <a:rPr lang="en-US" smtClean="0"/>
              <a:t>5/24/2018</a:t>
            </a:fld>
            <a:endParaRPr lang="en-US" dirty="0"/>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dirty="0"/>
          </a:p>
        </p:txBody>
      </p:sp>
      <p:sp>
        <p:nvSpPr>
          <p:cNvPr id="7" name="Slide Number Placeholder 6"/>
          <p:cNvSpPr>
            <a:spLocks noGrp="1"/>
          </p:cNvSpPr>
          <p:nvPr>
            <p:ph type="sldNum" sz="quarter" idx="12"/>
          </p:nvPr>
        </p:nvSpPr>
        <p:spPr>
          <a:xfrm>
            <a:off x="8610600" y="55499"/>
            <a:ext cx="457200" cy="365125"/>
          </a:xfrm>
        </p:spPr>
        <p:txBody>
          <a:bodyPr/>
          <a:lstStyle>
            <a:extLst/>
          </a:lstStyle>
          <a:p>
            <a:fld id="{8EE6B6D9-036F-415B-A29B-1385E1EAFB9E}"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AE5616C8-DA4D-4B82-9F9D-AE300553D32F}" type="datetimeFigureOut">
              <a:rPr lang="en-US" smtClean="0"/>
              <a:t>5/24/2018</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dirty="0"/>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8EE6B6D9-036F-415B-A29B-1385E1EAFB9E}"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7"/>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685800" y="152400"/>
            <a:ext cx="8001000" cy="4038599"/>
          </a:xfrm>
          <a:prstGeom prst="rect">
            <a:avLst/>
          </a:prstGeom>
        </p:spPr>
      </p:pic>
      <p:sp>
        <p:nvSpPr>
          <p:cNvPr id="3" name="Title 1"/>
          <p:cNvSpPr txBox="1">
            <a:spLocks/>
          </p:cNvSpPr>
          <p:nvPr/>
        </p:nvSpPr>
        <p:spPr>
          <a:xfrm>
            <a:off x="685800" y="4419600"/>
            <a:ext cx="8229600" cy="1697736"/>
          </a:xfrm>
          <a:prstGeom prst="rect">
            <a:avLst/>
          </a:prstGeom>
        </p:spPr>
        <p:txBody>
          <a:bodyPr>
            <a:norm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algn="ctr"/>
            <a:r>
              <a:rPr lang="en-US" sz="9600" dirty="0" smtClean="0">
                <a:solidFill>
                  <a:schemeClr val="tx1"/>
                </a:solidFill>
              </a:rPr>
              <a:t>Camp Carson</a:t>
            </a:r>
            <a:endParaRPr lang="en-US" sz="9600" dirty="0">
              <a:solidFill>
                <a:schemeClr val="tx1"/>
              </a:solidFill>
            </a:endParaRPr>
          </a:p>
        </p:txBody>
      </p:sp>
    </p:spTree>
    <p:extLst>
      <p:ext uri="{BB962C8B-B14F-4D97-AF65-F5344CB8AC3E}">
        <p14:creationId xmlns:p14="http://schemas.microsoft.com/office/powerpoint/2010/main" val="962136973"/>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7"/>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609600" y="1600200"/>
            <a:ext cx="8001000" cy="4038599"/>
          </a:xfrm>
          <a:prstGeom prst="rect">
            <a:avLst/>
          </a:prstGeom>
        </p:spPr>
      </p:pic>
    </p:spTree>
    <p:extLst>
      <p:ext uri="{BB962C8B-B14F-4D97-AF65-F5344CB8AC3E}">
        <p14:creationId xmlns:p14="http://schemas.microsoft.com/office/powerpoint/2010/main" val="37701311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solidFill>
                  <a:schemeClr val="tx1"/>
                </a:solidFill>
              </a:rPr>
              <a:t>Camp Carson</a:t>
            </a:r>
          </a:p>
        </p:txBody>
      </p:sp>
      <p:sp>
        <p:nvSpPr>
          <p:cNvPr id="3" name="Content Placeholder 2"/>
          <p:cNvSpPr>
            <a:spLocks noGrp="1"/>
          </p:cNvSpPr>
          <p:nvPr>
            <p:ph sz="half" idx="1"/>
          </p:nvPr>
        </p:nvSpPr>
        <p:spPr>
          <a:xfrm>
            <a:off x="457200" y="1676400"/>
            <a:ext cx="3657600" cy="4449763"/>
          </a:xfrm>
        </p:spPr>
        <p:txBody>
          <a:bodyPr>
            <a:normAutofit/>
          </a:bodyPr>
          <a:lstStyle/>
          <a:p>
            <a:r>
              <a:rPr lang="en-US" sz="2400" dirty="0" smtClean="0">
                <a:solidFill>
                  <a:schemeClr val="tx2"/>
                </a:solidFill>
              </a:rPr>
              <a:t>Camp Carson-Why the Change?</a:t>
            </a:r>
          </a:p>
          <a:p>
            <a:r>
              <a:rPr lang="en-US" sz="2400" dirty="0" smtClean="0">
                <a:solidFill>
                  <a:schemeClr val="tx2"/>
                </a:solidFill>
              </a:rPr>
              <a:t>Who can attend?</a:t>
            </a:r>
          </a:p>
          <a:p>
            <a:r>
              <a:rPr lang="en-US" sz="2400" dirty="0" smtClean="0">
                <a:solidFill>
                  <a:schemeClr val="tx2"/>
                </a:solidFill>
              </a:rPr>
              <a:t>How much and what is included ?</a:t>
            </a:r>
          </a:p>
          <a:p>
            <a:r>
              <a:rPr lang="en-US" sz="2400" dirty="0" smtClean="0">
                <a:solidFill>
                  <a:schemeClr val="tx2"/>
                </a:solidFill>
              </a:rPr>
              <a:t>What are the days and hours of operation?</a:t>
            </a:r>
          </a:p>
          <a:p>
            <a:r>
              <a:rPr lang="en-US" sz="2400" dirty="0" smtClean="0">
                <a:solidFill>
                  <a:schemeClr val="tx2"/>
                </a:solidFill>
              </a:rPr>
              <a:t>How do I register?</a:t>
            </a:r>
          </a:p>
          <a:p>
            <a:r>
              <a:rPr lang="en-US" sz="2400" dirty="0" smtClean="0">
                <a:solidFill>
                  <a:schemeClr val="tx2"/>
                </a:solidFill>
              </a:rPr>
              <a:t>What makes us who we are?</a:t>
            </a:r>
          </a:p>
          <a:p>
            <a:endParaRPr lang="en-US" sz="2400" dirty="0" smtClean="0">
              <a:solidFill>
                <a:schemeClr val="tx2"/>
              </a:solidFill>
            </a:endParaRPr>
          </a:p>
          <a:p>
            <a:endParaRPr lang="en-US" sz="2000" dirty="0" smtClean="0"/>
          </a:p>
          <a:p>
            <a:endParaRPr lang="en-US" sz="2000" dirty="0" smtClean="0"/>
          </a:p>
          <a:p>
            <a:endParaRPr lang="en-US" sz="2000" dirty="0"/>
          </a:p>
          <a:p>
            <a:endParaRPr lang="en-US" dirty="0"/>
          </a:p>
        </p:txBody>
      </p:sp>
      <p:pic>
        <p:nvPicPr>
          <p:cNvPr id="2050"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4656138" y="2687441"/>
            <a:ext cx="4038600" cy="269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598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solidFill>
                  <a:schemeClr val="tx1"/>
                </a:solidFill>
              </a:rPr>
              <a:t>Staff</a:t>
            </a:r>
            <a:endParaRPr lang="en-US" sz="4400" dirty="0">
              <a:solidFill>
                <a:schemeClr val="tx1"/>
              </a:solidFill>
            </a:endParaRPr>
          </a:p>
        </p:txBody>
      </p:sp>
      <p:sp>
        <p:nvSpPr>
          <p:cNvPr id="4" name="Content Placeholder 3"/>
          <p:cNvSpPr>
            <a:spLocks noGrp="1"/>
          </p:cNvSpPr>
          <p:nvPr>
            <p:ph sz="half" idx="2"/>
          </p:nvPr>
        </p:nvSpPr>
        <p:spPr/>
        <p:txBody>
          <a:bodyPr>
            <a:normAutofit fontScale="92500" lnSpcReduction="10000"/>
          </a:bodyPr>
          <a:lstStyle/>
          <a:p>
            <a:r>
              <a:rPr lang="en-US" sz="2800" dirty="0" smtClean="0">
                <a:solidFill>
                  <a:schemeClr val="tx2"/>
                </a:solidFill>
              </a:rPr>
              <a:t>1 Recreation Program Manager  (Eric Klug)</a:t>
            </a:r>
          </a:p>
          <a:p>
            <a:r>
              <a:rPr lang="en-US" sz="2800" dirty="0" smtClean="0">
                <a:solidFill>
                  <a:schemeClr val="tx2"/>
                </a:solidFill>
              </a:rPr>
              <a:t>1 Recreation Program Supervisor (Andrew Menendez </a:t>
            </a:r>
            <a:endParaRPr lang="en-US" sz="2800" dirty="0">
              <a:solidFill>
                <a:schemeClr val="tx2"/>
              </a:solidFill>
            </a:endParaRPr>
          </a:p>
          <a:p>
            <a:r>
              <a:rPr lang="en-US" sz="2800" dirty="0" smtClean="0">
                <a:solidFill>
                  <a:schemeClr val="tx2"/>
                </a:solidFill>
              </a:rPr>
              <a:t>3 Recreation Aide Site Supervisors (Taylor Garcia, Kaylin Marler &amp; Charmaine Samaniego)</a:t>
            </a:r>
          </a:p>
          <a:p>
            <a:r>
              <a:rPr lang="en-US" dirty="0" smtClean="0">
                <a:solidFill>
                  <a:schemeClr val="tx2"/>
                </a:solidFill>
              </a:rPr>
              <a:t>8 Recreation Aide Leads</a:t>
            </a:r>
          </a:p>
          <a:p>
            <a:r>
              <a:rPr lang="en-US" sz="2800" dirty="0" smtClean="0">
                <a:solidFill>
                  <a:schemeClr val="tx2"/>
                </a:solidFill>
              </a:rPr>
              <a:t>30 Recreation Aides</a:t>
            </a:r>
            <a:endParaRPr lang="en-US" sz="2800" dirty="0">
              <a:solidFill>
                <a:schemeClr val="tx2"/>
              </a:solidFill>
            </a:endParaRPr>
          </a:p>
        </p:txBody>
      </p:sp>
      <p:pic>
        <p:nvPicPr>
          <p:cNvPr id="8"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238159" y="2362200"/>
            <a:ext cx="4521602" cy="3017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913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solidFill>
                  <a:schemeClr val="tx1"/>
                </a:solidFill>
              </a:rPr>
              <a:t>What do we do at Camp?</a:t>
            </a:r>
            <a:endParaRPr lang="en-US" sz="4400" dirty="0">
              <a:solidFill>
                <a:schemeClr val="tx1"/>
              </a:solidFill>
            </a:endParaRPr>
          </a:p>
        </p:txBody>
      </p:sp>
      <p:sp>
        <p:nvSpPr>
          <p:cNvPr id="3" name="Content Placeholder 2"/>
          <p:cNvSpPr>
            <a:spLocks noGrp="1"/>
          </p:cNvSpPr>
          <p:nvPr>
            <p:ph sz="half" idx="1"/>
          </p:nvPr>
        </p:nvSpPr>
        <p:spPr>
          <a:xfrm>
            <a:off x="457200" y="1524000"/>
            <a:ext cx="3429000" cy="4572000"/>
          </a:xfrm>
        </p:spPr>
        <p:txBody>
          <a:bodyPr>
            <a:normAutofit fontScale="85000" lnSpcReduction="20000"/>
          </a:bodyPr>
          <a:lstStyle/>
          <a:p>
            <a:r>
              <a:rPr lang="en-US" dirty="0" smtClean="0">
                <a:solidFill>
                  <a:schemeClr val="tx2"/>
                </a:solidFill>
              </a:rPr>
              <a:t>Teambuilding</a:t>
            </a:r>
          </a:p>
          <a:p>
            <a:r>
              <a:rPr lang="en-US" dirty="0" smtClean="0">
                <a:solidFill>
                  <a:schemeClr val="tx2"/>
                </a:solidFill>
              </a:rPr>
              <a:t>Group </a:t>
            </a:r>
            <a:r>
              <a:rPr lang="en-US" dirty="0">
                <a:solidFill>
                  <a:schemeClr val="tx2"/>
                </a:solidFill>
              </a:rPr>
              <a:t>Games</a:t>
            </a:r>
          </a:p>
          <a:p>
            <a:r>
              <a:rPr lang="en-US" dirty="0">
                <a:solidFill>
                  <a:schemeClr val="tx2"/>
                </a:solidFill>
              </a:rPr>
              <a:t>Arts &amp; Crafts</a:t>
            </a:r>
          </a:p>
          <a:p>
            <a:r>
              <a:rPr lang="en-US" dirty="0">
                <a:solidFill>
                  <a:schemeClr val="tx2"/>
                </a:solidFill>
              </a:rPr>
              <a:t>STEAM (Science. Technology, Engineering, </a:t>
            </a:r>
            <a:r>
              <a:rPr lang="en-US" dirty="0" smtClean="0">
                <a:solidFill>
                  <a:schemeClr val="tx2"/>
                </a:solidFill>
              </a:rPr>
              <a:t>Art and Design, and </a:t>
            </a:r>
            <a:r>
              <a:rPr lang="en-US" dirty="0">
                <a:solidFill>
                  <a:schemeClr val="tx2"/>
                </a:solidFill>
              </a:rPr>
              <a:t>Math</a:t>
            </a:r>
          </a:p>
          <a:p>
            <a:r>
              <a:rPr lang="en-US" dirty="0">
                <a:solidFill>
                  <a:schemeClr val="tx2"/>
                </a:solidFill>
              </a:rPr>
              <a:t>Guest Speakers</a:t>
            </a:r>
          </a:p>
          <a:p>
            <a:r>
              <a:rPr lang="en-US" dirty="0">
                <a:solidFill>
                  <a:schemeClr val="tx2"/>
                </a:solidFill>
              </a:rPr>
              <a:t>Local Trips</a:t>
            </a:r>
          </a:p>
          <a:p>
            <a:r>
              <a:rPr lang="en-US" dirty="0">
                <a:solidFill>
                  <a:schemeClr val="tx2"/>
                </a:solidFill>
              </a:rPr>
              <a:t>Open Swim</a:t>
            </a:r>
          </a:p>
          <a:p>
            <a:r>
              <a:rPr lang="en-US" dirty="0">
                <a:solidFill>
                  <a:schemeClr val="tx2"/>
                </a:solidFill>
              </a:rPr>
              <a:t>Field </a:t>
            </a:r>
            <a:r>
              <a:rPr lang="en-US" dirty="0" smtClean="0">
                <a:solidFill>
                  <a:schemeClr val="tx2"/>
                </a:solidFill>
              </a:rPr>
              <a:t>Trips</a:t>
            </a:r>
          </a:p>
          <a:p>
            <a:r>
              <a:rPr lang="en-US" dirty="0" smtClean="0">
                <a:solidFill>
                  <a:schemeClr val="tx2"/>
                </a:solidFill>
              </a:rPr>
              <a:t>Meal Days</a:t>
            </a:r>
          </a:p>
          <a:p>
            <a:pPr marL="0" indent="0">
              <a:buNone/>
            </a:pPr>
            <a:endParaRPr lang="en-US" dirty="0"/>
          </a:p>
        </p:txBody>
      </p:sp>
      <p:sp>
        <p:nvSpPr>
          <p:cNvPr id="4" name="Content Placeholder 3"/>
          <p:cNvSpPr>
            <a:spLocks noGrp="1"/>
          </p:cNvSpPr>
          <p:nvPr>
            <p:ph sz="half" idx="2"/>
          </p:nvPr>
        </p:nvSpPr>
        <p:spPr/>
        <p:txBody>
          <a:bodyPr>
            <a:normAutofit fontScale="85000" lnSpcReduction="20000"/>
          </a:bodyPr>
          <a:lstStyle/>
          <a:p>
            <a:endParaRPr lang="en-US" dirty="0" smtClean="0"/>
          </a:p>
          <a:p>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4636" y="2133600"/>
            <a:ext cx="5070764" cy="3380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9320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solidFill>
                  <a:schemeClr val="tx1"/>
                </a:solidFill>
              </a:rPr>
              <a:t>What's new at Camp?</a:t>
            </a:r>
            <a:endParaRPr lang="en-US" sz="4400" dirty="0">
              <a:solidFill>
                <a:schemeClr val="tx1"/>
              </a:solidFill>
            </a:endParaRPr>
          </a:p>
        </p:txBody>
      </p:sp>
      <p:pic>
        <p:nvPicPr>
          <p:cNvPr id="4098"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465138" y="2686844"/>
            <a:ext cx="4038600" cy="269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2"/>
          </p:nvPr>
        </p:nvSpPr>
        <p:spPr/>
        <p:txBody>
          <a:bodyPr>
            <a:normAutofit/>
          </a:bodyPr>
          <a:lstStyle/>
          <a:p>
            <a:r>
              <a:rPr lang="en-US" sz="2800" dirty="0">
                <a:solidFill>
                  <a:schemeClr val="tx2"/>
                </a:solidFill>
              </a:rPr>
              <a:t>PBS Summer Adventure</a:t>
            </a:r>
          </a:p>
          <a:p>
            <a:r>
              <a:rPr lang="en-US" sz="2800" dirty="0">
                <a:solidFill>
                  <a:schemeClr val="tx2"/>
                </a:solidFill>
              </a:rPr>
              <a:t>Character </a:t>
            </a:r>
            <a:r>
              <a:rPr lang="en-US" sz="2800" dirty="0" smtClean="0">
                <a:solidFill>
                  <a:schemeClr val="tx2"/>
                </a:solidFill>
              </a:rPr>
              <a:t>Counts </a:t>
            </a:r>
            <a:endParaRPr lang="en-US" sz="2800" dirty="0">
              <a:solidFill>
                <a:schemeClr val="tx2"/>
              </a:solidFill>
            </a:endParaRPr>
          </a:p>
          <a:p>
            <a:r>
              <a:rPr lang="en-US" sz="2800" dirty="0">
                <a:solidFill>
                  <a:schemeClr val="tx2"/>
                </a:solidFill>
              </a:rPr>
              <a:t>CATCH </a:t>
            </a:r>
          </a:p>
          <a:p>
            <a:r>
              <a:rPr lang="en-US" sz="2800" dirty="0">
                <a:solidFill>
                  <a:schemeClr val="tx2"/>
                </a:solidFill>
              </a:rPr>
              <a:t>NRPA Wildlife Explorers</a:t>
            </a:r>
          </a:p>
          <a:p>
            <a:r>
              <a:rPr lang="en-US" sz="2800" dirty="0">
                <a:solidFill>
                  <a:schemeClr val="tx2"/>
                </a:solidFill>
              </a:rPr>
              <a:t>Energy Coalition </a:t>
            </a:r>
          </a:p>
          <a:p>
            <a:r>
              <a:rPr lang="en-US" sz="2800" dirty="0">
                <a:solidFill>
                  <a:schemeClr val="tx2"/>
                </a:solidFill>
              </a:rPr>
              <a:t>Camp Quest</a:t>
            </a:r>
          </a:p>
          <a:p>
            <a:r>
              <a:rPr lang="en-US" sz="2800" dirty="0">
                <a:solidFill>
                  <a:schemeClr val="tx2"/>
                </a:solidFill>
              </a:rPr>
              <a:t>Food for Thought</a:t>
            </a:r>
          </a:p>
        </p:txBody>
      </p:sp>
    </p:spTree>
    <p:extLst>
      <p:ext uri="{BB962C8B-B14F-4D97-AF65-F5344CB8AC3E}">
        <p14:creationId xmlns:p14="http://schemas.microsoft.com/office/powerpoint/2010/main" val="258775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solidFill>
                  <a:schemeClr val="tx1"/>
                </a:solidFill>
              </a:rPr>
              <a:t>New Technology</a:t>
            </a:r>
            <a:endParaRPr lang="en-US" sz="4400" dirty="0">
              <a:solidFill>
                <a:schemeClr val="tx1"/>
              </a:solidFill>
            </a:endParaRPr>
          </a:p>
        </p:txBody>
      </p:sp>
      <p:sp>
        <p:nvSpPr>
          <p:cNvPr id="3" name="Content Placeholder 2"/>
          <p:cNvSpPr>
            <a:spLocks noGrp="1"/>
          </p:cNvSpPr>
          <p:nvPr>
            <p:ph sz="half" idx="1"/>
          </p:nvPr>
        </p:nvSpPr>
        <p:spPr/>
        <p:txBody>
          <a:bodyPr>
            <a:normAutofit/>
          </a:bodyPr>
          <a:lstStyle/>
          <a:p>
            <a:r>
              <a:rPr lang="en-US" dirty="0">
                <a:solidFill>
                  <a:schemeClr val="tx2"/>
                </a:solidFill>
              </a:rPr>
              <a:t>Ipads</a:t>
            </a:r>
          </a:p>
          <a:p>
            <a:endParaRPr lang="en-US" dirty="0">
              <a:solidFill>
                <a:schemeClr val="tx2"/>
              </a:solidFill>
            </a:endParaRPr>
          </a:p>
          <a:p>
            <a:r>
              <a:rPr lang="en-US" dirty="0">
                <a:solidFill>
                  <a:schemeClr val="tx2"/>
                </a:solidFill>
              </a:rPr>
              <a:t>ActiveNet App</a:t>
            </a:r>
          </a:p>
          <a:p>
            <a:endParaRPr lang="en-US" dirty="0">
              <a:solidFill>
                <a:schemeClr val="tx2"/>
              </a:solidFill>
            </a:endParaRPr>
          </a:p>
          <a:p>
            <a:r>
              <a:rPr lang="en-US" dirty="0">
                <a:solidFill>
                  <a:schemeClr val="tx2"/>
                </a:solidFill>
              </a:rPr>
              <a:t>When To Work</a:t>
            </a:r>
          </a:p>
          <a:p>
            <a:pPr marL="0" indent="0">
              <a:buNone/>
            </a:pPr>
            <a:endParaRPr lang="en-US" dirty="0">
              <a:solidFill>
                <a:schemeClr val="tx2"/>
              </a:solidFill>
            </a:endParaRPr>
          </a:p>
          <a:p>
            <a:r>
              <a:rPr lang="en-US" dirty="0">
                <a:solidFill>
                  <a:schemeClr val="tx2"/>
                </a:solidFill>
              </a:rPr>
              <a:t>Electronic Time Clock</a:t>
            </a:r>
          </a:p>
          <a:p>
            <a:endParaRPr lang="en-US" dirty="0">
              <a:solidFill>
                <a:schemeClr val="tx2"/>
              </a:solidFill>
            </a:endParaRPr>
          </a:p>
        </p:txBody>
      </p:sp>
      <p:pic>
        <p:nvPicPr>
          <p:cNvPr id="5122"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4656138" y="2687415"/>
            <a:ext cx="4038600" cy="2691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704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a:bodyPr>
          <a:lstStyle/>
          <a:p>
            <a:pPr algn="ctr"/>
            <a:r>
              <a:rPr lang="en-US" sz="4400" dirty="0" smtClean="0">
                <a:solidFill>
                  <a:schemeClr val="tx1"/>
                </a:solidFill>
              </a:rPr>
              <a:t>Summer </a:t>
            </a:r>
            <a:r>
              <a:rPr lang="en-US" sz="4400" smtClean="0">
                <a:solidFill>
                  <a:schemeClr val="tx1"/>
                </a:solidFill>
              </a:rPr>
              <a:t>Camp Dates</a:t>
            </a:r>
            <a:endParaRPr lang="en-US" sz="4400" dirty="0">
              <a:solidFill>
                <a:schemeClr val="tx1"/>
              </a:solidFill>
            </a:endParaRPr>
          </a:p>
        </p:txBody>
      </p:sp>
      <p:pic>
        <p:nvPicPr>
          <p:cNvPr id="6146"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465138" y="2687463"/>
            <a:ext cx="4038600" cy="269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2"/>
          </p:nvPr>
        </p:nvSpPr>
        <p:spPr>
          <a:xfrm>
            <a:off x="4648200" y="1219200"/>
            <a:ext cx="4038600" cy="5334000"/>
          </a:xfrm>
        </p:spPr>
        <p:txBody>
          <a:bodyPr>
            <a:normAutofit/>
          </a:bodyPr>
          <a:lstStyle/>
          <a:p>
            <a:pPr marL="0" indent="0">
              <a:buNone/>
            </a:pPr>
            <a:r>
              <a:rPr lang="en-US" dirty="0" smtClean="0">
                <a:solidFill>
                  <a:schemeClr val="tx2"/>
                </a:solidFill>
              </a:rPr>
              <a:t>Camp Carson:</a:t>
            </a:r>
          </a:p>
          <a:p>
            <a:r>
              <a:rPr lang="en-US" dirty="0" smtClean="0">
                <a:solidFill>
                  <a:schemeClr val="tx2"/>
                </a:solidFill>
              </a:rPr>
              <a:t>1 week of staff training (40 hours</a:t>
            </a:r>
            <a:r>
              <a:rPr lang="en-US" dirty="0" smtClean="0">
                <a:solidFill>
                  <a:schemeClr val="tx2"/>
                </a:solidFill>
              </a:rPr>
              <a:t>).</a:t>
            </a:r>
          </a:p>
          <a:p>
            <a:r>
              <a:rPr lang="en-US" dirty="0" smtClean="0">
                <a:solidFill>
                  <a:schemeClr val="tx2"/>
                </a:solidFill>
              </a:rPr>
              <a:t>June 11</a:t>
            </a:r>
            <a:r>
              <a:rPr lang="en-US" baseline="30000" dirty="0" smtClean="0">
                <a:solidFill>
                  <a:schemeClr val="tx2"/>
                </a:solidFill>
              </a:rPr>
              <a:t>th</a:t>
            </a:r>
            <a:r>
              <a:rPr lang="en-US" dirty="0" smtClean="0">
                <a:solidFill>
                  <a:schemeClr val="tx2"/>
                </a:solidFill>
              </a:rPr>
              <a:t>-15th</a:t>
            </a:r>
            <a:endParaRPr lang="en-US" dirty="0" smtClean="0">
              <a:solidFill>
                <a:schemeClr val="tx2"/>
              </a:solidFill>
            </a:endParaRPr>
          </a:p>
          <a:p>
            <a:r>
              <a:rPr lang="en-US" dirty="0" smtClean="0">
                <a:solidFill>
                  <a:schemeClr val="tx2"/>
                </a:solidFill>
              </a:rPr>
              <a:t>8 weeks (39 days) of summer camp</a:t>
            </a:r>
            <a:r>
              <a:rPr lang="en-US" dirty="0" smtClean="0">
                <a:solidFill>
                  <a:schemeClr val="tx2"/>
                </a:solidFill>
              </a:rPr>
              <a:t>.</a:t>
            </a:r>
          </a:p>
          <a:p>
            <a:r>
              <a:rPr lang="en-US" dirty="0" smtClean="0">
                <a:solidFill>
                  <a:schemeClr val="tx2"/>
                </a:solidFill>
              </a:rPr>
              <a:t>June 18</a:t>
            </a:r>
            <a:r>
              <a:rPr lang="en-US" baseline="30000" dirty="0" smtClean="0">
                <a:solidFill>
                  <a:schemeClr val="tx2"/>
                </a:solidFill>
              </a:rPr>
              <a:t>th</a:t>
            </a:r>
            <a:r>
              <a:rPr lang="en-US" dirty="0" smtClean="0">
                <a:solidFill>
                  <a:schemeClr val="tx2"/>
                </a:solidFill>
              </a:rPr>
              <a:t>-August 10</a:t>
            </a:r>
            <a:r>
              <a:rPr lang="en-US" baseline="30000" dirty="0" smtClean="0">
                <a:solidFill>
                  <a:schemeClr val="tx2"/>
                </a:solidFill>
              </a:rPr>
              <a:t>th</a:t>
            </a:r>
            <a:r>
              <a:rPr lang="en-US" dirty="0" smtClean="0">
                <a:solidFill>
                  <a:schemeClr val="tx2"/>
                </a:solidFill>
              </a:rPr>
              <a:t> </a:t>
            </a:r>
            <a:endParaRPr lang="en-US" dirty="0" smtClean="0">
              <a:solidFill>
                <a:schemeClr val="tx2"/>
              </a:solidFill>
            </a:endParaRPr>
          </a:p>
          <a:p>
            <a:endParaRPr lang="en-US" dirty="0" smtClean="0">
              <a:solidFill>
                <a:schemeClr val="tx2"/>
              </a:solidFill>
            </a:endParaRPr>
          </a:p>
          <a:p>
            <a:endParaRPr lang="en-US" dirty="0" smtClean="0">
              <a:solidFill>
                <a:schemeClr val="tx2"/>
              </a:solidFill>
            </a:endParaRPr>
          </a:p>
          <a:p>
            <a:pPr marL="0" indent="0">
              <a:buNone/>
            </a:pPr>
            <a:endParaRPr lang="en-US" dirty="0" smtClean="0">
              <a:solidFill>
                <a:schemeClr val="tx2"/>
              </a:solidFill>
            </a:endParaRPr>
          </a:p>
          <a:p>
            <a:endParaRPr lang="en-US" dirty="0" smtClean="0"/>
          </a:p>
          <a:p>
            <a:endParaRPr lang="en-US" dirty="0"/>
          </a:p>
        </p:txBody>
      </p:sp>
    </p:spTree>
    <p:extLst>
      <p:ext uri="{BB962C8B-B14F-4D97-AF65-F5344CB8AC3E}">
        <p14:creationId xmlns:p14="http://schemas.microsoft.com/office/powerpoint/2010/main" val="177299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solidFill>
                  <a:schemeClr val="bg1"/>
                </a:solidFill>
              </a:rPr>
              <a:t>The </a:t>
            </a:r>
            <a:r>
              <a:rPr lang="en-US" sz="4400" dirty="0">
                <a:solidFill>
                  <a:schemeClr val="tx1"/>
                </a:solidFill>
              </a:rPr>
              <a:t>Children’s Cabinet</a:t>
            </a:r>
          </a:p>
        </p:txBody>
      </p:sp>
      <p:sp>
        <p:nvSpPr>
          <p:cNvPr id="3" name="Content Placeholder 2"/>
          <p:cNvSpPr>
            <a:spLocks noGrp="1"/>
          </p:cNvSpPr>
          <p:nvPr>
            <p:ph sz="half" idx="1"/>
          </p:nvPr>
        </p:nvSpPr>
        <p:spPr/>
        <p:txBody>
          <a:bodyPr>
            <a:normAutofit/>
          </a:bodyPr>
          <a:lstStyle/>
          <a:p>
            <a:r>
              <a:rPr lang="en-US" dirty="0">
                <a:solidFill>
                  <a:schemeClr val="tx2"/>
                </a:solidFill>
              </a:rPr>
              <a:t>Who is </a:t>
            </a:r>
            <a:r>
              <a:rPr lang="en-US" dirty="0" smtClean="0">
                <a:solidFill>
                  <a:schemeClr val="tx2"/>
                </a:solidFill>
              </a:rPr>
              <a:t>The Children’s </a:t>
            </a:r>
            <a:r>
              <a:rPr lang="en-US" dirty="0">
                <a:solidFill>
                  <a:schemeClr val="tx2"/>
                </a:solidFill>
              </a:rPr>
              <a:t>Cabinet?</a:t>
            </a:r>
          </a:p>
          <a:p>
            <a:r>
              <a:rPr lang="en-US" dirty="0" smtClean="0">
                <a:solidFill>
                  <a:schemeClr val="tx2"/>
                </a:solidFill>
              </a:rPr>
              <a:t>What's The  </a:t>
            </a:r>
            <a:r>
              <a:rPr lang="en-US" dirty="0">
                <a:solidFill>
                  <a:schemeClr val="tx2"/>
                </a:solidFill>
              </a:rPr>
              <a:t>Children’s Cabinet Subsidy Program?</a:t>
            </a:r>
          </a:p>
          <a:p>
            <a:r>
              <a:rPr lang="en-US" dirty="0">
                <a:solidFill>
                  <a:schemeClr val="tx2"/>
                </a:solidFill>
              </a:rPr>
              <a:t>How are they helping the families in our community with our program?</a:t>
            </a:r>
          </a:p>
          <a:p>
            <a:endParaRPr lang="en-US" dirty="0"/>
          </a:p>
        </p:txBody>
      </p:sp>
      <p:pic>
        <p:nvPicPr>
          <p:cNvPr id="5" name="Picture 2" descr="C:\Users\amenendez\Desktop\logo@2x.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3945732" y="1905000"/>
            <a:ext cx="5053629" cy="3657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60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519953" y="3657600"/>
            <a:ext cx="4035829" cy="2693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4715435" y="3657600"/>
            <a:ext cx="4035829" cy="2693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457200"/>
            <a:ext cx="4059238" cy="2706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400" y="457200"/>
            <a:ext cx="4059238" cy="2706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52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1786</TotalTime>
  <Words>389</Words>
  <Application>Microsoft Office PowerPoint</Application>
  <PresentationFormat>On-screen Show (4:3)</PresentationFormat>
  <Paragraphs>80</Paragraphs>
  <Slides>10</Slides>
  <Notes>3</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Metro</vt:lpstr>
      <vt:lpstr>PowerPoint Presentation</vt:lpstr>
      <vt:lpstr>Camp Carson</vt:lpstr>
      <vt:lpstr>Staff</vt:lpstr>
      <vt:lpstr>What do we do at Camp?</vt:lpstr>
      <vt:lpstr>What's new at Camp?</vt:lpstr>
      <vt:lpstr>New Technology</vt:lpstr>
      <vt:lpstr>Summer Camp Dates</vt:lpstr>
      <vt:lpstr>The Children’s Cabinet</vt:lpstr>
      <vt:lpstr>PowerPoint Presentation</vt:lpstr>
      <vt:lpstr>PowerPoint Presentation</vt:lpstr>
    </vt:vector>
  </TitlesOfParts>
  <Company>City of Concord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 Concord’s 50th Anniversary</dc:title>
  <dc:creator>Menendez, Andrew</dc:creator>
  <cp:lastModifiedBy>Andrew Menendez</cp:lastModifiedBy>
  <cp:revision>130</cp:revision>
  <cp:lastPrinted>2017-05-23T21:58:42Z</cp:lastPrinted>
  <dcterms:created xsi:type="dcterms:W3CDTF">2017-04-06T18:03:01Z</dcterms:created>
  <dcterms:modified xsi:type="dcterms:W3CDTF">2018-05-24T16:45:18Z</dcterms:modified>
</cp:coreProperties>
</file>