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4"/>
  </p:notes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vfile\PWDataShare\UTILITY%20FINANCE%20OVERSIGHT%20COMMITTEE\2018\08-21\2.C%20Update%20on%20Connection%20Fees\EQ_Updated%20Water%20Sewer%20Connection%20Fees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vfile\PWDataShare\UTILITY%20FINANCE%20OVERSIGHT%20COMMITTEE\2018\08-21\2.C%20Update%20on%20Connection%20Fees\EQ_Updated%20Water%20Sewer%20Connection%20Fees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4341856306238971E-2"/>
          <c:y val="3.3081704540399319E-2"/>
          <c:w val="0.88437760109949881"/>
          <c:h val="0.7245008472554181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Water!$C$4</c:f>
              <c:strCache>
                <c:ptCount val="1"/>
                <c:pt idx="0">
                  <c:v>3/4"</c:v>
                </c:pt>
              </c:strCache>
            </c:strRef>
          </c:tx>
          <c:invertIfNegative val="0"/>
          <c:dLbls>
            <c:dLbl>
              <c:idx val="7"/>
              <c:layout>
                <c:manualLayout>
                  <c:x val="0"/>
                  <c:y val="-1.23266563944530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"/>
                  <c:y val="-1.43810991268618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Water!$B$5:$B$15</c:f>
              <c:strCache>
                <c:ptCount val="11"/>
                <c:pt idx="0">
                  <c:v>City of Fallon</c:v>
                </c:pt>
                <c:pt idx="1">
                  <c:v>Gardnerville Ranchos GID</c:v>
                </c:pt>
                <c:pt idx="2">
                  <c:v>Carson City (Current 7/1/18) </c:v>
                </c:pt>
                <c:pt idx="3">
                  <c:v>Carson City (Future 7/1/20) </c:v>
                </c:pt>
                <c:pt idx="4">
                  <c:v>Douglas County</c:v>
                </c:pt>
                <c:pt idx="5">
                  <c:v>Dayton and Mound House Lyon Co.</c:v>
                </c:pt>
                <c:pt idx="6">
                  <c:v>Silver Springs Mutual Water Co. </c:v>
                </c:pt>
                <c:pt idx="7">
                  <c:v>TMWA (central Reno area) </c:v>
                </c:pt>
                <c:pt idx="8">
                  <c:v>Town of Minden</c:v>
                </c:pt>
                <c:pt idx="9">
                  <c:v>Indian Hills GID</c:v>
                </c:pt>
                <c:pt idx="10">
                  <c:v>Gardnerville Town Water</c:v>
                </c:pt>
              </c:strCache>
            </c:strRef>
          </c:cat>
          <c:val>
            <c:numRef>
              <c:f>Water!$C$5:$C$15</c:f>
              <c:numCache>
                <c:formatCode>_("$"* #,##0_);_("$"* \(#,##0\);_("$"* "-"??_);_(@_)</c:formatCode>
                <c:ptCount val="11"/>
                <c:pt idx="0">
                  <c:v>409.5</c:v>
                </c:pt>
                <c:pt idx="1">
                  <c:v>1855</c:v>
                </c:pt>
                <c:pt idx="2">
                  <c:v>2246</c:v>
                </c:pt>
                <c:pt idx="3">
                  <c:v>3440</c:v>
                </c:pt>
                <c:pt idx="4">
                  <c:v>4219</c:v>
                </c:pt>
                <c:pt idx="5">
                  <c:v>4303</c:v>
                </c:pt>
                <c:pt idx="6">
                  <c:v>4400</c:v>
                </c:pt>
                <c:pt idx="7">
                  <c:v>4935</c:v>
                </c:pt>
                <c:pt idx="8">
                  <c:v>4975</c:v>
                </c:pt>
                <c:pt idx="9">
                  <c:v>5130</c:v>
                </c:pt>
                <c:pt idx="10">
                  <c:v>5160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3590400"/>
        <c:axId val="173591936"/>
        <c:axId val="0"/>
      </c:bar3DChart>
      <c:catAx>
        <c:axId val="173590400"/>
        <c:scaling>
          <c:orientation val="minMax"/>
        </c:scaling>
        <c:delete val="0"/>
        <c:axPos val="b"/>
        <c:majorTickMark val="out"/>
        <c:minorTickMark val="none"/>
        <c:tickLblPos val="nextTo"/>
        <c:crossAx val="173591936"/>
        <c:crosses val="autoZero"/>
        <c:auto val="1"/>
        <c:lblAlgn val="ctr"/>
        <c:lblOffset val="100"/>
        <c:noMultiLvlLbl val="0"/>
      </c:catAx>
      <c:valAx>
        <c:axId val="173591936"/>
        <c:scaling>
          <c:orientation val="minMax"/>
        </c:scaling>
        <c:delete val="0"/>
        <c:axPos val="l"/>
        <c:majorGridlines/>
        <c:numFmt formatCode="_(&quot;$&quot;* #,##0_);_(&quot;$&quot;* \(#,##0\);_(&quot;$&quot;* &quot;-&quot;??_);_(@_)" sourceLinked="1"/>
        <c:majorTickMark val="out"/>
        <c:minorTickMark val="none"/>
        <c:tickLblPos val="nextTo"/>
        <c:crossAx val="17359040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78887335344764"/>
          <c:y val="2.5783674415399745E-2"/>
          <c:w val="0.82585359073106512"/>
          <c:h val="0.53942958800794294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</c:spPr>
          <c:invertIfNegative val="0"/>
          <c:dLbls>
            <c:dLbl>
              <c:idx val="0"/>
              <c:layout>
                <c:manualLayout>
                  <c:x val="4.1536863966770508E-3"/>
                  <c:y val="-1.90930787589498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1536863966770508E-3"/>
                  <c:y val="3.18217979315831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-1.59108989657915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0"/>
                  <c:y val="-1.9093078758949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4.1536863966769744E-3"/>
                  <c:y val="-2.916964446706251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"/>
                  <c:y val="-2.54574383452665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6.2305295950155761E-3"/>
                  <c:y val="3.18217979315831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Sewer!$C$5:$C$15</c:f>
              <c:strCache>
                <c:ptCount val="11"/>
                <c:pt idx="0">
                  <c:v>Carson City (Current 7/1/18) </c:v>
                </c:pt>
                <c:pt idx="1">
                  <c:v>City of Fallon</c:v>
                </c:pt>
                <c:pt idx="2">
                  <c:v>Minden Gardnerville Sanitation District</c:v>
                </c:pt>
                <c:pt idx="3">
                  <c:v>Carson City (Future 7/1/20) </c:v>
                </c:pt>
                <c:pt idx="4">
                  <c:v>Gardnerville Ranchos GID</c:v>
                </c:pt>
                <c:pt idx="5">
                  <c:v>City of Sparks</c:v>
                </c:pt>
                <c:pt idx="6">
                  <c:v>Indian Hills GID</c:v>
                </c:pt>
                <c:pt idx="7">
                  <c:v>City of Reno</c:v>
                </c:pt>
                <c:pt idx="8">
                  <c:v>Douglas County</c:v>
                </c:pt>
                <c:pt idx="9">
                  <c:v>Silver Springs GID </c:v>
                </c:pt>
                <c:pt idx="10">
                  <c:v>Dayton and Mound House Lyon Co.</c:v>
                </c:pt>
              </c:strCache>
            </c:strRef>
          </c:cat>
          <c:val>
            <c:numRef>
              <c:f>Sewer!$D$5:$D$15</c:f>
              <c:numCache>
                <c:formatCode>_("$"* #,##0_);_("$"* \(#,##0\);_("$"* "-"??_);_(@_)</c:formatCode>
                <c:ptCount val="11"/>
                <c:pt idx="0">
                  <c:v>2926</c:v>
                </c:pt>
                <c:pt idx="1">
                  <c:v>3000</c:v>
                </c:pt>
                <c:pt idx="2">
                  <c:v>4075</c:v>
                </c:pt>
                <c:pt idx="3">
                  <c:v>4493</c:v>
                </c:pt>
                <c:pt idx="4">
                  <c:v>4675</c:v>
                </c:pt>
                <c:pt idx="5">
                  <c:v>4710</c:v>
                </c:pt>
                <c:pt idx="6">
                  <c:v>5130</c:v>
                </c:pt>
                <c:pt idx="7">
                  <c:v>6376</c:v>
                </c:pt>
                <c:pt idx="8">
                  <c:v>6747.333333333333</c:v>
                </c:pt>
                <c:pt idx="9">
                  <c:v>8264</c:v>
                </c:pt>
                <c:pt idx="10">
                  <c:v>9616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6221184"/>
        <c:axId val="171377408"/>
        <c:axId val="0"/>
      </c:bar3DChart>
      <c:catAx>
        <c:axId val="176221184"/>
        <c:scaling>
          <c:orientation val="minMax"/>
        </c:scaling>
        <c:delete val="0"/>
        <c:axPos val="b"/>
        <c:majorTickMark val="out"/>
        <c:minorTickMark val="none"/>
        <c:tickLblPos val="nextTo"/>
        <c:crossAx val="171377408"/>
        <c:crosses val="autoZero"/>
        <c:auto val="1"/>
        <c:lblAlgn val="ctr"/>
        <c:lblOffset val="100"/>
        <c:noMultiLvlLbl val="0"/>
      </c:catAx>
      <c:valAx>
        <c:axId val="171377408"/>
        <c:scaling>
          <c:orientation val="minMax"/>
        </c:scaling>
        <c:delete val="0"/>
        <c:axPos val="l"/>
        <c:majorGridlines/>
        <c:numFmt formatCode="_(&quot;$&quot;* #,##0_);_(&quot;$&quot;* \(#,##0\);_(&quot;$&quot;* &quot;-&quot;??_);_(@_)" sourceLinked="1"/>
        <c:majorTickMark val="out"/>
        <c:minorTickMark val="none"/>
        <c:tickLblPos val="nextTo"/>
        <c:crossAx val="17622118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B9C28C-B48D-4002-A107-9F31D66D7F7B}" type="datetimeFigureOut">
              <a:rPr lang="en-US" smtClean="0"/>
              <a:t>8/20/2018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1FED4-AD2F-45C9-AF7E-253402B25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842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r>
              <a:rPr lang="en-US" smtClean="0"/>
              <a:t>August 21, 2018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August 21, 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August 21, 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August 21, 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August 21, 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August 21, 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August 21, 2018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August 21, 2018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August 21, 2018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August 21, 2018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August 21, 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r>
              <a:rPr lang="en-US" smtClean="0"/>
              <a:t>August 21, 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August 21, 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90600" y="609600"/>
            <a:ext cx="540135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rgbClr val="375623"/>
                </a:solidFill>
                <a:latin typeface="Calibri" panose="020F0502020204030204" pitchFamily="34" charset="0"/>
              </a:rPr>
              <a:t>¾” Residential WATER Connection </a:t>
            </a:r>
            <a:r>
              <a:rPr lang="en-US" b="1" dirty="0">
                <a:solidFill>
                  <a:srgbClr val="375623"/>
                </a:solidFill>
                <a:latin typeface="Calibri" panose="020F0502020204030204" pitchFamily="34" charset="0"/>
              </a:rPr>
              <a:t>Charge </a:t>
            </a:r>
            <a:r>
              <a:rPr lang="en-US" b="1" dirty="0" smtClean="0">
                <a:solidFill>
                  <a:srgbClr val="375623"/>
                </a:solidFill>
                <a:latin typeface="Calibri" panose="020F0502020204030204" pitchFamily="34" charset="0"/>
              </a:rPr>
              <a:t>Comparison</a:t>
            </a:r>
            <a:r>
              <a:rPr lang="en-US" dirty="0" smtClean="0"/>
              <a:t> </a:t>
            </a:r>
          </a:p>
          <a:p>
            <a:pPr algn="ctr"/>
            <a:r>
              <a:rPr lang="en-US" b="1" dirty="0">
                <a:solidFill>
                  <a:srgbClr val="375623"/>
                </a:solidFill>
                <a:latin typeface="Calibri" panose="020F0502020204030204" pitchFamily="34" charset="0"/>
              </a:rPr>
              <a:t>(</a:t>
            </a:r>
            <a:r>
              <a:rPr lang="en-US" b="1" dirty="0" smtClean="0">
                <a:solidFill>
                  <a:srgbClr val="375623"/>
                </a:solidFill>
                <a:latin typeface="Calibri" panose="020F0502020204030204" pitchFamily="34" charset="0"/>
              </a:rPr>
              <a:t>as </a:t>
            </a:r>
            <a:r>
              <a:rPr lang="en-US" b="1" dirty="0">
                <a:solidFill>
                  <a:srgbClr val="375623"/>
                </a:solidFill>
                <a:latin typeface="Calibri" panose="020F0502020204030204" pitchFamily="34" charset="0"/>
              </a:rPr>
              <a:t>of January </a:t>
            </a:r>
            <a:r>
              <a:rPr lang="en-US" b="1" dirty="0" smtClean="0">
                <a:solidFill>
                  <a:srgbClr val="375623"/>
                </a:solidFill>
                <a:latin typeface="Calibri" panose="020F0502020204030204" pitchFamily="34" charset="0"/>
              </a:rPr>
              <a:t>2018 unless noted)</a:t>
            </a:r>
            <a:endParaRPr lang="en-US" b="1" dirty="0">
              <a:solidFill>
                <a:srgbClr val="375623"/>
              </a:solidFill>
              <a:latin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0" y="2343496"/>
            <a:ext cx="18690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*Water </a:t>
            </a:r>
            <a:r>
              <a:rPr lang="en-US" sz="1400" dirty="0"/>
              <a:t>r</a:t>
            </a:r>
            <a:r>
              <a:rPr lang="en-US" sz="1400" dirty="0" smtClean="0"/>
              <a:t>ight dedication included in connection fee only for:</a:t>
            </a:r>
          </a:p>
          <a:p>
            <a:endParaRPr lang="en-U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Carson City</a:t>
            </a:r>
          </a:p>
          <a:p>
            <a:endParaRPr lang="en-U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Gardnerville Ranchos GID</a:t>
            </a:r>
          </a:p>
          <a:p>
            <a:endParaRPr lang="en-U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Indian Hills GID</a:t>
            </a:r>
            <a:endParaRPr lang="en-US" sz="1400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6439077"/>
              </p:ext>
            </p:extLst>
          </p:nvPr>
        </p:nvGraphicFramePr>
        <p:xfrm>
          <a:off x="609600" y="1071265"/>
          <a:ext cx="6324600" cy="5329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879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August 21, 2018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997183" y="690113"/>
            <a:ext cx="508235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rgbClr val="375623"/>
                </a:solidFill>
                <a:latin typeface="Calibri" panose="020F0502020204030204" pitchFamily="34" charset="0"/>
              </a:rPr>
              <a:t>Residential SEWER Connection </a:t>
            </a:r>
            <a:r>
              <a:rPr lang="en-US" b="1" dirty="0">
                <a:solidFill>
                  <a:srgbClr val="375623"/>
                </a:solidFill>
                <a:latin typeface="Calibri" panose="020F0502020204030204" pitchFamily="34" charset="0"/>
              </a:rPr>
              <a:t>Charge </a:t>
            </a:r>
            <a:r>
              <a:rPr lang="en-US" b="1" dirty="0" smtClean="0">
                <a:solidFill>
                  <a:srgbClr val="375623"/>
                </a:solidFill>
                <a:latin typeface="Calibri" panose="020F0502020204030204" pitchFamily="34" charset="0"/>
              </a:rPr>
              <a:t>Comparison</a:t>
            </a:r>
            <a:r>
              <a:rPr lang="en-US" dirty="0" smtClean="0"/>
              <a:t> </a:t>
            </a:r>
          </a:p>
          <a:p>
            <a:pPr algn="ctr"/>
            <a:r>
              <a:rPr lang="en-US" b="1" dirty="0" smtClean="0">
                <a:solidFill>
                  <a:srgbClr val="375623"/>
                </a:solidFill>
                <a:latin typeface="Calibri" panose="020F0502020204030204" pitchFamily="34" charset="0"/>
              </a:rPr>
              <a:t>(as </a:t>
            </a:r>
            <a:r>
              <a:rPr lang="en-US" b="1" dirty="0">
                <a:solidFill>
                  <a:srgbClr val="375623"/>
                </a:solidFill>
                <a:latin typeface="Calibri" panose="020F0502020204030204" pitchFamily="34" charset="0"/>
              </a:rPr>
              <a:t>of January </a:t>
            </a:r>
            <a:r>
              <a:rPr lang="en-US" b="1" dirty="0" smtClean="0">
                <a:solidFill>
                  <a:srgbClr val="375623"/>
                </a:solidFill>
                <a:latin typeface="Calibri" panose="020F0502020204030204" pitchFamily="34" charset="0"/>
              </a:rPr>
              <a:t>2018 unless noted)</a:t>
            </a:r>
            <a:endParaRPr lang="en-US" b="1" dirty="0">
              <a:solidFill>
                <a:srgbClr val="375623"/>
              </a:solidFill>
              <a:latin typeface="Calibri" panose="020F0502020204030204" pitchFamily="34" charset="0"/>
            </a:endParaRPr>
          </a:p>
          <a:p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182347"/>
              </p:ext>
            </p:extLst>
          </p:nvPr>
        </p:nvGraphicFramePr>
        <p:xfrm>
          <a:off x="609600" y="1447800"/>
          <a:ext cx="76200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759888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345</TotalTime>
  <Words>83</Words>
  <Application>Microsoft Office PowerPoint</Application>
  <PresentationFormat>On-screen Show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Austin</vt:lpstr>
      <vt:lpstr>PowerPoint Presentation</vt:lpstr>
      <vt:lpstr>PowerPoint Presentation</vt:lpstr>
    </vt:vector>
  </TitlesOfParts>
  <Company>City of Carson City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Utility Financial Oversight Committee</dc:title>
  <dc:creator>Darren Schulz</dc:creator>
  <cp:lastModifiedBy>Edmund Quaglieri</cp:lastModifiedBy>
  <cp:revision>26</cp:revision>
  <dcterms:created xsi:type="dcterms:W3CDTF">2018-08-12T20:19:13Z</dcterms:created>
  <dcterms:modified xsi:type="dcterms:W3CDTF">2018-08-20T15:40:15Z</dcterms:modified>
</cp:coreProperties>
</file>