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74" r:id="rId2"/>
    <p:sldId id="323" r:id="rId3"/>
    <p:sldId id="343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45" r:id="rId18"/>
    <p:sldId id="346" r:id="rId19"/>
    <p:sldId id="339" r:id="rId20"/>
    <p:sldId id="340" r:id="rId21"/>
    <p:sldId id="341" r:id="rId22"/>
    <p:sldId id="344" r:id="rId23"/>
    <p:sldId id="292" r:id="rId24"/>
    <p:sldId id="296" r:id="rId25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81029" autoAdjust="0"/>
  </p:normalViewPr>
  <p:slideViewPr>
    <p:cSldViewPr>
      <p:cViewPr>
        <p:scale>
          <a:sx n="75" d="100"/>
          <a:sy n="75" d="100"/>
        </p:scale>
        <p:origin x="-2664" y="-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7235C-D8AF-4ED8-B36B-308527333C15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7BAB5-BF8A-4B32-BE69-2CFAA9500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87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E55009AE-2FF4-4722-92AF-CDEB11CA1CB2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F0C339AA-9DA1-4281-8D6E-CF0D7DC4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30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38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7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7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7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7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7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7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7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7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7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7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4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0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11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2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4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7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7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7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7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7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39AA-9DA1-4281-8D6E-CF0D7DC419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80" y="3810000"/>
            <a:ext cx="8504465" cy="294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4"/>
          <p:cNvGrpSpPr>
            <a:grpSpLocks noChangeAspect="1"/>
          </p:cNvGrpSpPr>
          <p:nvPr userDrawn="1"/>
        </p:nvGrpSpPr>
        <p:grpSpPr bwMode="auto">
          <a:xfrm>
            <a:off x="2895600" y="381000"/>
            <a:ext cx="3228975" cy="3248025"/>
            <a:chOff x="1824" y="240"/>
            <a:chExt cx="2034" cy="204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24" y="240"/>
              <a:ext cx="2034" cy="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40"/>
              <a:ext cx="2040" cy="205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4419600"/>
            <a:ext cx="8229600" cy="685800"/>
          </a:xfrm>
        </p:spPr>
        <p:txBody>
          <a:bodyPr/>
          <a:lstStyle>
            <a:lvl1pPr algn="ctr">
              <a:defRPr baseline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5105400"/>
            <a:ext cx="8229600" cy="1600200"/>
          </a:xfrm>
        </p:spPr>
        <p:txBody>
          <a:bodyPr>
            <a:normAutofit/>
          </a:bodyPr>
          <a:lstStyle>
            <a:lvl1pPr marL="36576" indent="0" algn="ctr">
              <a:buNone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3191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5FB1A-6183-4559-8BC1-6CD5FA53D1B8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3/13/2019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62543"/>
            <a:ext cx="762000" cy="365125"/>
          </a:xfrm>
        </p:spPr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 bwMode="auto">
          <a:xfrm rot="5400000">
            <a:off x="8010703" y="5718045"/>
            <a:ext cx="1032136" cy="1038225"/>
            <a:chOff x="1824" y="240"/>
            <a:chExt cx="2034" cy="2046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24" y="240"/>
              <a:ext cx="2034" cy="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40"/>
              <a:ext cx="2040" cy="205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644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2BB4-2306-4431-92A2-86725FAF9731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3/13/2019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62543"/>
            <a:ext cx="762000" cy="365125"/>
          </a:xfrm>
        </p:spPr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 rot="5400000">
            <a:off x="8010703" y="5718045"/>
            <a:ext cx="1032136" cy="1038225"/>
            <a:chOff x="1824" y="240"/>
            <a:chExt cx="2034" cy="2046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24" y="240"/>
              <a:ext cx="2034" cy="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40"/>
              <a:ext cx="2040" cy="205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228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6D5B-0D4B-4F42-B41E-F969D2AA9D58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3/13/2019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8021320" y="81280"/>
            <a:ext cx="1032136" cy="1038225"/>
            <a:chOff x="1824" y="240"/>
            <a:chExt cx="2034" cy="2046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24" y="240"/>
              <a:ext cx="2034" cy="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40"/>
              <a:ext cx="2040" cy="205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0013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8459-4100-48EF-9710-CED3C00D2778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3/13/2019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 bwMode="auto">
          <a:xfrm>
            <a:off x="8021320" y="81280"/>
            <a:ext cx="1032136" cy="1038225"/>
            <a:chOff x="1824" y="240"/>
            <a:chExt cx="2034" cy="2046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24" y="240"/>
              <a:ext cx="2034" cy="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40"/>
              <a:ext cx="2040" cy="205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9759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BA4D-7088-409D-BE4C-F0DA6E55AA98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3/13/2019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 bwMode="auto">
          <a:xfrm>
            <a:off x="8021320" y="81280"/>
            <a:ext cx="1032136" cy="1038225"/>
            <a:chOff x="1824" y="240"/>
            <a:chExt cx="2034" cy="2046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24" y="240"/>
              <a:ext cx="2034" cy="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40"/>
              <a:ext cx="2040" cy="205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007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3382-66FB-41FA-893A-07893671C51D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3/13/2019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 bwMode="auto">
          <a:xfrm>
            <a:off x="8021320" y="81280"/>
            <a:ext cx="1032136" cy="1038225"/>
            <a:chOff x="1824" y="240"/>
            <a:chExt cx="2034" cy="2046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24" y="240"/>
              <a:ext cx="2034" cy="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40"/>
              <a:ext cx="2040" cy="205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011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DFEA2-9C0E-422E-892B-7C538F3C5818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3/13/2019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 bwMode="auto">
          <a:xfrm>
            <a:off x="8021320" y="81280"/>
            <a:ext cx="1032136" cy="1038225"/>
            <a:chOff x="1824" y="240"/>
            <a:chExt cx="2034" cy="2046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24" y="240"/>
              <a:ext cx="2034" cy="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40"/>
              <a:ext cx="2040" cy="205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6117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7C66-EF1F-4FA4-81C6-8FCACCAAB224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3/13/2019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7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4D8E-BCA4-4C8B-9FAA-9D076A272AF1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3/13/2019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 bwMode="auto">
          <a:xfrm>
            <a:off x="8021320" y="81280"/>
            <a:ext cx="1032136" cy="1038225"/>
            <a:chOff x="1824" y="240"/>
            <a:chExt cx="2034" cy="2046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24" y="240"/>
              <a:ext cx="2034" cy="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40"/>
              <a:ext cx="2040" cy="205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086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7BF00C92-BCC9-4034-B7DB-2AC618A7B496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3/13/2019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 bwMode="auto">
          <a:xfrm>
            <a:off x="8021320" y="81280"/>
            <a:ext cx="1032136" cy="1038225"/>
            <a:chOff x="1824" y="240"/>
            <a:chExt cx="2034" cy="2046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24" y="240"/>
              <a:ext cx="2034" cy="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40"/>
              <a:ext cx="2040" cy="205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208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32E7BAC-F6BE-4B36-97F8-299F78694205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3/13/2019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232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tgrundy@carson.or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3962400"/>
            <a:ext cx="8382000" cy="2209800"/>
          </a:xfrm>
        </p:spPr>
        <p:txBody>
          <a:bodyPr>
            <a:normAutofit fontScale="90000"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300" b="1" dirty="0" smtClean="0">
                <a:latin typeface="+mn-lt"/>
                <a:ea typeface="Cambria" panose="02040503050406030204" pitchFamily="18" charset="0"/>
              </a:rPr>
              <a:t>South Carson Complete Streets Project</a:t>
            </a:r>
            <a:r>
              <a:rPr lang="en-US" sz="2700" dirty="0" smtClean="0">
                <a:latin typeface="+mn-lt"/>
                <a:ea typeface="Cambria" panose="02040503050406030204" pitchFamily="18" charset="0"/>
              </a:rPr>
              <a:t/>
            </a:r>
            <a:br>
              <a:rPr lang="en-US" sz="2700" dirty="0" smtClean="0">
                <a:latin typeface="+mn-lt"/>
                <a:ea typeface="Cambria" panose="02040503050406030204" pitchFamily="18" charset="0"/>
              </a:rPr>
            </a:br>
            <a:r>
              <a:rPr lang="en-US" sz="2700" dirty="0" smtClean="0">
                <a:latin typeface="+mn-lt"/>
                <a:ea typeface="Cambria" panose="02040503050406030204" pitchFamily="18" charset="0"/>
              </a:rPr>
              <a:t/>
            </a:r>
            <a:br>
              <a:rPr lang="en-US" sz="2700" dirty="0" smtClean="0">
                <a:latin typeface="+mn-lt"/>
                <a:ea typeface="Cambria" panose="02040503050406030204" pitchFamily="18" charset="0"/>
              </a:rPr>
            </a:br>
            <a:r>
              <a:rPr lang="en-US" sz="2700" b="1" dirty="0">
                <a:latin typeface="+mn-lt"/>
                <a:ea typeface="Cambria" panose="02040503050406030204" pitchFamily="18" charset="0"/>
              </a:rPr>
              <a:t>Regional Transportation </a:t>
            </a:r>
            <a:r>
              <a:rPr lang="en-US" sz="2700" b="1" dirty="0" smtClean="0">
                <a:latin typeface="+mn-lt"/>
                <a:ea typeface="Cambria" panose="02040503050406030204" pitchFamily="18" charset="0"/>
              </a:rPr>
              <a:t>Commission</a:t>
            </a:r>
            <a:r>
              <a:rPr lang="en-US" sz="2700" dirty="0" smtClean="0">
                <a:latin typeface="+mn-lt"/>
                <a:ea typeface="Cambria" panose="02040503050406030204" pitchFamily="18" charset="0"/>
              </a:rPr>
              <a:t/>
            </a:r>
            <a:br>
              <a:rPr lang="en-US" sz="2700" dirty="0" smtClean="0">
                <a:latin typeface="+mn-lt"/>
                <a:ea typeface="Cambria" panose="02040503050406030204" pitchFamily="18" charset="0"/>
              </a:rPr>
            </a:br>
            <a:r>
              <a:rPr lang="en-US" sz="2700" dirty="0" smtClean="0">
                <a:latin typeface="+mn-lt"/>
                <a:ea typeface="Cambria" panose="02040503050406030204" pitchFamily="18" charset="0"/>
              </a:rPr>
              <a:t>March 13, 2019</a:t>
            </a:r>
            <a:endParaRPr lang="en-US" sz="2700" b="1" dirty="0">
              <a:latin typeface="+mn-lt"/>
              <a:ea typeface="Cambria" panose="02040503050406030204" pitchFamily="18" charset="0"/>
            </a:endParaRPr>
          </a:p>
        </p:txBody>
      </p:sp>
      <p:pic>
        <p:nvPicPr>
          <p:cNvPr id="1026" name="Picture 2" descr="I:\CAPITAL PROJECTS\Projects\031801-SCarsonResurfacing\02.Design\PublicRelations\Logos\ConnectingCapital_logo-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" t="12851" r="10663" b="30072"/>
          <a:stretch/>
        </p:blipFill>
        <p:spPr bwMode="auto">
          <a:xfrm>
            <a:off x="2667000" y="1059541"/>
            <a:ext cx="3810000" cy="269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71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4100" dirty="0" smtClean="0">
                <a:latin typeface="+mn-lt"/>
              </a:rPr>
              <a:t>60% Design Exhibit</a:t>
            </a:r>
            <a:endParaRPr lang="en-US" sz="4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5122" name="Picture 2" descr="C:\Users\DStucky\Desktop\Daily\SC Folder\60% Illustrative Concept_190308_Page_0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32647"/>
            <a:ext cx="8458200" cy="54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1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4100" dirty="0" smtClean="0">
                <a:latin typeface="+mn-lt"/>
              </a:rPr>
              <a:t>60% Design Exhibit</a:t>
            </a:r>
            <a:endParaRPr lang="en-US" sz="4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6146" name="Picture 2" descr="C:\Users\DStucky\Desktop\Daily\SC Folder\60% Illustrative Concept_190308_Page_0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458200" cy="54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33400" y="2616200"/>
            <a:ext cx="12192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4100" dirty="0" smtClean="0">
                <a:latin typeface="+mn-lt"/>
              </a:rPr>
              <a:t>60% Design Exhibit</a:t>
            </a:r>
            <a:endParaRPr lang="en-US" sz="4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7170" name="Picture 2" descr="C:\Users\DStucky\Desktop\Daily\SC Folder\60% Illustrative Concept_190308_Page_07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458200" cy="54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86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4100" dirty="0" smtClean="0">
                <a:latin typeface="+mn-lt"/>
              </a:rPr>
              <a:t>60% Design Exhibit</a:t>
            </a:r>
            <a:endParaRPr lang="en-US" sz="4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13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8194" name="Picture 2" descr="C:\Users\DStucky\Desktop\Daily\SC Folder\60% Illustrative Concept_190308_Page_0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458200" cy="54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37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4100" dirty="0" smtClean="0">
                <a:latin typeface="+mn-lt"/>
              </a:rPr>
              <a:t>60% Design Exhibit</a:t>
            </a:r>
            <a:endParaRPr lang="en-US" sz="4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9218" name="Picture 2" descr="C:\Users\DStucky\Desktop\Daily\SC Folder\60% Illustrative Concept_190308_Page_09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232647"/>
            <a:ext cx="8458200" cy="54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445000" y="2590800"/>
            <a:ext cx="12192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4100" dirty="0" smtClean="0">
                <a:latin typeface="+mn-lt"/>
              </a:rPr>
              <a:t>60% Design Exhibit</a:t>
            </a:r>
            <a:endParaRPr lang="en-US" sz="4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15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0242" name="Picture 2" descr="C:\Users\DStucky\Desktop\Daily\SC Folder\60% Illustrative Concept_190308_Page_10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458200" cy="54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55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4100" dirty="0" smtClean="0">
                <a:latin typeface="+mn-lt"/>
              </a:rPr>
              <a:t>60% Design Exhibit</a:t>
            </a:r>
            <a:endParaRPr lang="en-US" sz="4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1266" name="Picture 2" descr="C:\Users\DStucky\Desktop\Daily\SC Folder\60% Illustrative Concept_190308_Page_1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458200" cy="54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1143000"/>
          </a:xfrm>
        </p:spPr>
        <p:txBody>
          <a:bodyPr>
            <a:noAutofit/>
          </a:bodyPr>
          <a:lstStyle/>
          <a:p>
            <a:r>
              <a:rPr lang="en-US" sz="4100" dirty="0" smtClean="0">
                <a:latin typeface="+mn-lt"/>
              </a:rPr>
              <a:t>Design Exhibit- Roundabout</a:t>
            </a:r>
            <a:endParaRPr lang="en-US" sz="4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5" name="Picture 2" descr="C:\Users\DStucky\Desktop\Daily\SC Folder\60% Illustrative Concept_190308_Page_1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0" t="18905" r="13743" b="20297"/>
          <a:stretch/>
        </p:blipFill>
        <p:spPr bwMode="auto">
          <a:xfrm rot="16200000">
            <a:off x="4498712" y="1796857"/>
            <a:ext cx="4566176" cy="38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A773391-C7DD-4F6C-99EF-BA5629A1A7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t="11313" r="42695" b="13060"/>
          <a:stretch/>
        </p:blipFill>
        <p:spPr>
          <a:xfrm>
            <a:off x="838200" y="1483078"/>
            <a:ext cx="3327400" cy="450186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943600" y="6121400"/>
            <a:ext cx="1828800" cy="5842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US" sz="2000" dirty="0" smtClean="0">
                <a:latin typeface="+mn-lt"/>
              </a:rPr>
              <a:t>20% Design</a:t>
            </a:r>
          </a:p>
          <a:p>
            <a:r>
              <a:rPr lang="en-US" sz="2000" dirty="0" smtClean="0">
                <a:latin typeface="+mn-lt"/>
              </a:rPr>
              <a:t>(Dec. 2018)</a:t>
            </a:r>
            <a:endParaRPr lang="en-US" sz="2000" dirty="0">
              <a:latin typeface="+mn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87500" y="6121400"/>
            <a:ext cx="1828800" cy="5842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US" sz="2000" dirty="0" smtClean="0">
                <a:latin typeface="+mn-lt"/>
              </a:rPr>
              <a:t>10% Design</a:t>
            </a:r>
          </a:p>
          <a:p>
            <a:r>
              <a:rPr lang="en-US" sz="2000" dirty="0" smtClean="0">
                <a:latin typeface="+mn-lt"/>
              </a:rPr>
              <a:t>(Nov. 2018)</a:t>
            </a:r>
            <a:endParaRPr lang="en-US" sz="2000" dirty="0">
              <a:latin typeface="+mn-lt"/>
            </a:endParaRPr>
          </a:p>
        </p:txBody>
      </p:sp>
      <p:sp>
        <p:nvSpPr>
          <p:cNvPr id="6" name="Oval 5"/>
          <p:cNvSpPr/>
          <p:nvPr/>
        </p:nvSpPr>
        <p:spPr>
          <a:xfrm rot="3007781">
            <a:off x="2268859" y="3320009"/>
            <a:ext cx="1308100" cy="19788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3007781">
            <a:off x="6127750" y="3320008"/>
            <a:ext cx="1308100" cy="19788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05400" y="1676400"/>
            <a:ext cx="762000" cy="37693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5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1143000"/>
          </a:xfrm>
        </p:spPr>
        <p:txBody>
          <a:bodyPr>
            <a:noAutofit/>
          </a:bodyPr>
          <a:lstStyle/>
          <a:p>
            <a:r>
              <a:rPr lang="en-US" sz="4100" dirty="0" smtClean="0">
                <a:latin typeface="+mn-lt"/>
              </a:rPr>
              <a:t>Design Exhibit- Roundabout</a:t>
            </a:r>
            <a:endParaRPr lang="en-US" sz="4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3783345" cy="488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8"/>
          <a:stretch/>
        </p:blipFill>
        <p:spPr bwMode="auto">
          <a:xfrm>
            <a:off x="4879955" y="1143000"/>
            <a:ext cx="3703429" cy="490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791200" y="6121400"/>
            <a:ext cx="1828800" cy="5842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300"/>
              </a:spcAft>
            </a:pPr>
            <a:r>
              <a:rPr lang="en-US" sz="2000" dirty="0" smtClean="0">
                <a:latin typeface="+mn-lt"/>
              </a:rPr>
              <a:t>Future Curry Connection</a:t>
            </a:r>
            <a:endParaRPr lang="en-US" sz="2000" dirty="0">
              <a:latin typeface="+mn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87500" y="6121400"/>
            <a:ext cx="1828800" cy="5842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US" sz="2000" dirty="0" smtClean="0">
                <a:latin typeface="+mn-lt"/>
              </a:rPr>
              <a:t>30% Design</a:t>
            </a:r>
          </a:p>
          <a:p>
            <a:r>
              <a:rPr lang="en-US" sz="2000" dirty="0" smtClean="0">
                <a:latin typeface="+mn-lt"/>
              </a:rPr>
              <a:t>(Feb. 2018)</a:t>
            </a:r>
            <a:endParaRPr lang="en-US" sz="2000" dirty="0">
              <a:latin typeface="+mn-lt"/>
            </a:endParaRPr>
          </a:p>
        </p:txBody>
      </p:sp>
      <p:sp>
        <p:nvSpPr>
          <p:cNvPr id="17" name="Oval 16"/>
          <p:cNvSpPr/>
          <p:nvPr/>
        </p:nvSpPr>
        <p:spPr>
          <a:xfrm rot="5400000">
            <a:off x="4634590" y="2598623"/>
            <a:ext cx="1109666" cy="15083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6500" y="2133600"/>
            <a:ext cx="762000" cy="25908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4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4100" dirty="0" smtClean="0">
                <a:latin typeface="+mn-lt"/>
              </a:rPr>
              <a:t>60% Design Exhibit</a:t>
            </a:r>
            <a:endParaRPr lang="en-US" sz="4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19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3314" name="Picture 2" descr="C:\Users\DStucky\Desktop\Daily\SC Folder\60% Illustrative Concept_190308_Page_1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458200" cy="54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6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2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228600" y="1140352"/>
            <a:ext cx="5638800" cy="51080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2600" dirty="0" smtClean="0"/>
          </a:p>
          <a:p>
            <a:pPr marL="914400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Project status update</a:t>
            </a:r>
          </a:p>
          <a:p>
            <a:pPr marL="914400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30% RTC comment resolution</a:t>
            </a:r>
          </a:p>
          <a:p>
            <a:pPr marL="914400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Review updated </a:t>
            </a:r>
            <a:r>
              <a:rPr lang="en-US" sz="2600" dirty="0"/>
              <a:t>i</a:t>
            </a:r>
            <a:r>
              <a:rPr lang="en-US" sz="2600" dirty="0" smtClean="0"/>
              <a:t>llustrative drawings</a:t>
            </a:r>
            <a:endParaRPr lang="en-US" sz="2600" dirty="0"/>
          </a:p>
          <a:p>
            <a:pPr marL="914400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Project schedule update</a:t>
            </a:r>
          </a:p>
          <a:p>
            <a:pPr marL="914400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Communication tools</a:t>
            </a:r>
          </a:p>
          <a:p>
            <a:pPr>
              <a:spcBef>
                <a:spcPts val="0"/>
              </a:spcBef>
            </a:pPr>
            <a:endParaRPr lang="en-US" sz="2600" dirty="0" smtClean="0"/>
          </a:p>
          <a:p>
            <a:pPr>
              <a:spcBef>
                <a:spcPts val="0"/>
              </a:spcBef>
            </a:pPr>
            <a:endParaRPr lang="en-US" sz="2600" dirty="0" smtClean="0"/>
          </a:p>
          <a:p>
            <a:pPr>
              <a:spcBef>
                <a:spcPts val="0"/>
              </a:spcBef>
            </a:pPr>
            <a:endParaRPr lang="en-US" sz="2600" dirty="0"/>
          </a:p>
          <a:p>
            <a:endParaRPr lang="en-US" sz="2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76200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smtClean="0">
                <a:latin typeface="+mn-lt"/>
              </a:rPr>
              <a:t>Presentation Outline</a:t>
            </a:r>
            <a:endParaRPr lang="en-US" sz="4100" dirty="0"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68965" y="1295400"/>
            <a:ext cx="3394035" cy="4800600"/>
            <a:chOff x="4267200" y="1376896"/>
            <a:chExt cx="4384635" cy="517630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2" t="39642" r="67757" b="24379"/>
            <a:stretch/>
          </p:blipFill>
          <p:spPr bwMode="auto">
            <a:xfrm>
              <a:off x="4267200" y="1376896"/>
              <a:ext cx="4384635" cy="517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8"/>
            <p:cNvSpPr/>
            <p:nvPr/>
          </p:nvSpPr>
          <p:spPr>
            <a:xfrm>
              <a:off x="6050280" y="1988820"/>
              <a:ext cx="518160" cy="3909060"/>
            </a:xfrm>
            <a:custGeom>
              <a:avLst/>
              <a:gdLst>
                <a:gd name="connsiteX0" fmla="*/ 0 w 518160"/>
                <a:gd name="connsiteY0" fmla="*/ 3909060 h 3909060"/>
                <a:gd name="connsiteX1" fmla="*/ 152400 w 518160"/>
                <a:gd name="connsiteY1" fmla="*/ 3909060 h 3909060"/>
                <a:gd name="connsiteX2" fmla="*/ 502920 w 518160"/>
                <a:gd name="connsiteY2" fmla="*/ 1181100 h 3909060"/>
                <a:gd name="connsiteX3" fmla="*/ 518160 w 518160"/>
                <a:gd name="connsiteY3" fmla="*/ 0 h 3909060"/>
                <a:gd name="connsiteX4" fmla="*/ 358140 w 518160"/>
                <a:gd name="connsiteY4" fmla="*/ 7620 h 3909060"/>
                <a:gd name="connsiteX5" fmla="*/ 358140 w 518160"/>
                <a:gd name="connsiteY5" fmla="*/ 1219200 h 3909060"/>
                <a:gd name="connsiteX6" fmla="*/ 0 w 518160"/>
                <a:gd name="connsiteY6" fmla="*/ 3909060 h 390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160" h="3909060">
                  <a:moveTo>
                    <a:pt x="0" y="3909060"/>
                  </a:moveTo>
                  <a:lnTo>
                    <a:pt x="152400" y="3909060"/>
                  </a:lnTo>
                  <a:lnTo>
                    <a:pt x="502920" y="1181100"/>
                  </a:lnTo>
                  <a:lnTo>
                    <a:pt x="518160" y="0"/>
                  </a:lnTo>
                  <a:lnTo>
                    <a:pt x="358140" y="7620"/>
                  </a:lnTo>
                  <a:lnTo>
                    <a:pt x="358140" y="1219200"/>
                  </a:lnTo>
                  <a:lnTo>
                    <a:pt x="0" y="390906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248400" y="5943600"/>
            <a:ext cx="1828800" cy="79891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+mn-lt"/>
              </a:rPr>
              <a:t>Project Limits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666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4100" dirty="0" smtClean="0">
                <a:latin typeface="+mn-lt"/>
              </a:rPr>
              <a:t>60% Design Exhibit</a:t>
            </a:r>
            <a:endParaRPr lang="en-US" sz="4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20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4338" name="Picture 2" descr="C:\Users\DStucky\Desktop\Daily\SC Folder\60% Illustrative Concept_190308_Page_1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32647"/>
            <a:ext cx="8458200" cy="54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4100" dirty="0" smtClean="0">
                <a:latin typeface="+mn-lt"/>
              </a:rPr>
              <a:t>60% Design Exhibit</a:t>
            </a:r>
            <a:endParaRPr lang="en-US" sz="4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21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5362" name="Picture 2" descr="C:\Users\DStucky\Desktop\Daily\SC Folder\60% Illustrative Concept_190308_Page_1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458200" cy="54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07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Schedule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22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7904" y="1066800"/>
            <a:ext cx="8773696" cy="5562600"/>
          </a:xfrm>
        </p:spPr>
        <p:txBody>
          <a:bodyPr>
            <a:noAutofit/>
          </a:bodyPr>
          <a:lstStyle/>
          <a:p>
            <a:r>
              <a:rPr lang="en-US" sz="2600" dirty="0" smtClean="0"/>
              <a:t>Design milestones: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May/June </a:t>
            </a:r>
            <a:r>
              <a:rPr lang="en-US" sz="2200" dirty="0"/>
              <a:t>2019- </a:t>
            </a:r>
            <a:r>
              <a:rPr lang="en-US" sz="2200" dirty="0" smtClean="0"/>
              <a:t>90</a:t>
            </a:r>
            <a:r>
              <a:rPr lang="en-US" sz="2200" dirty="0"/>
              <a:t>% </a:t>
            </a:r>
            <a:r>
              <a:rPr lang="en-US" sz="2200" dirty="0" smtClean="0"/>
              <a:t>design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July/August 2019- Final design</a:t>
            </a:r>
            <a:endParaRPr lang="en-US" sz="2600" dirty="0" smtClean="0"/>
          </a:p>
          <a:p>
            <a:pPr>
              <a:spcBef>
                <a:spcPts val="1200"/>
              </a:spcBef>
            </a:pPr>
            <a:r>
              <a:rPr lang="en-US" sz="2600" dirty="0" smtClean="0"/>
              <a:t>Public meetings and workshops: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April 12, 2019- Project </a:t>
            </a:r>
            <a:r>
              <a:rPr lang="en-US" sz="2200" dirty="0" smtClean="0"/>
              <a:t>workshop at BRIC</a:t>
            </a:r>
            <a:endParaRPr lang="en-US" sz="2200" dirty="0"/>
          </a:p>
          <a:p>
            <a:pPr>
              <a:spcBef>
                <a:spcPts val="1200"/>
              </a:spcBef>
            </a:pPr>
            <a:r>
              <a:rPr lang="en-US" sz="2600" dirty="0" smtClean="0"/>
              <a:t>Board and committee updates (RACC, RTC, BOS):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April </a:t>
            </a:r>
            <a:r>
              <a:rPr lang="en-US" sz="2200" dirty="0"/>
              <a:t>2019- 60% </a:t>
            </a:r>
            <a:r>
              <a:rPr lang="en-US" sz="2200" dirty="0" smtClean="0"/>
              <a:t>design update</a:t>
            </a:r>
            <a:endParaRPr lang="en-US" sz="22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June/July </a:t>
            </a:r>
            <a:r>
              <a:rPr lang="en-US" sz="2200" dirty="0"/>
              <a:t>2019- 90% </a:t>
            </a:r>
            <a:r>
              <a:rPr lang="en-US" sz="2200" dirty="0" smtClean="0"/>
              <a:t>design update</a:t>
            </a:r>
            <a:endParaRPr lang="en-US" sz="2200" dirty="0"/>
          </a:p>
          <a:p>
            <a:pPr>
              <a:spcBef>
                <a:spcPts val="1200"/>
              </a:spcBef>
            </a:pPr>
            <a:r>
              <a:rPr lang="en-US" sz="2600" dirty="0" smtClean="0"/>
              <a:t>Construction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Start mobilizing end of 2019, construction early 2020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9 to 12 month construction duration</a:t>
            </a:r>
            <a:endParaRPr lang="en-US" sz="2200" dirty="0"/>
          </a:p>
          <a:p>
            <a:pPr>
              <a:spcAft>
                <a:spcPts val="1200"/>
              </a:spcAft>
            </a:pPr>
            <a:endParaRPr lang="en-US" sz="2600" dirty="0" smtClean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4116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Project Communication Tools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23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7904" y="1566862"/>
            <a:ext cx="5420896" cy="5062538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600" dirty="0" smtClean="0"/>
              <a:t>CarsonProud.com</a:t>
            </a:r>
          </a:p>
          <a:p>
            <a:pPr>
              <a:spcAft>
                <a:spcPts val="1200"/>
              </a:spcAft>
            </a:pPr>
            <a:r>
              <a:rPr lang="en-US" sz="2600" dirty="0" smtClean="0"/>
              <a:t>Text subscription service</a:t>
            </a:r>
          </a:p>
          <a:p>
            <a:pPr>
              <a:spcAft>
                <a:spcPts val="1200"/>
              </a:spcAft>
            </a:pPr>
            <a:r>
              <a:rPr lang="en-US" sz="2600" dirty="0" smtClean="0"/>
              <a:t>Social media</a:t>
            </a:r>
          </a:p>
          <a:p>
            <a:pPr>
              <a:spcBef>
                <a:spcPts val="24"/>
              </a:spcBef>
            </a:pPr>
            <a:r>
              <a:rPr lang="en-US" sz="2600" dirty="0" smtClean="0"/>
              <a:t>Tom Grundy, Project Manager </a:t>
            </a:r>
            <a:r>
              <a:rPr lang="en-US" sz="2600" dirty="0" smtClean="0">
                <a:hlinkClick r:id="rId3"/>
              </a:rPr>
              <a:t>tgrundy@carson.org</a:t>
            </a:r>
            <a:r>
              <a:rPr lang="en-US" sz="2600" dirty="0" smtClean="0"/>
              <a:t> </a:t>
            </a:r>
          </a:p>
          <a:p>
            <a:pPr marL="36576" indent="0">
              <a:spcBef>
                <a:spcPts val="0"/>
              </a:spcBef>
              <a:buNone/>
            </a:pPr>
            <a:r>
              <a:rPr lang="en-US" sz="2600" dirty="0"/>
              <a:t> </a:t>
            </a:r>
            <a:r>
              <a:rPr lang="en-US" sz="2600" dirty="0" smtClean="0"/>
              <a:t>   </a:t>
            </a:r>
            <a:r>
              <a:rPr lang="en-US" sz="2600" dirty="0"/>
              <a:t>775-283-7081</a:t>
            </a:r>
            <a:endParaRPr lang="en-US" sz="2600" dirty="0" smtClean="0"/>
          </a:p>
          <a:p>
            <a:pPr marL="36576" indent="0">
              <a:spcAft>
                <a:spcPts val="1200"/>
              </a:spcAft>
              <a:buNone/>
            </a:pPr>
            <a:endParaRPr lang="en-US" sz="2600" dirty="0"/>
          </a:p>
          <a:p>
            <a:pPr>
              <a:spcAft>
                <a:spcPts val="1200"/>
              </a:spcAft>
            </a:pPr>
            <a:endParaRPr lang="en-US" sz="2600" dirty="0" smtClean="0"/>
          </a:p>
          <a:p>
            <a:endParaRPr lang="en-US" sz="2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9114" r="12659" b="52236"/>
          <a:stretch/>
        </p:blipFill>
        <p:spPr bwMode="auto">
          <a:xfrm>
            <a:off x="609600" y="4876800"/>
            <a:ext cx="6154838" cy="176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3169920" cy="439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9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24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4648200"/>
            <a:ext cx="8382000" cy="2209800"/>
          </a:xfrm>
        </p:spPr>
        <p:txBody>
          <a:bodyPr>
            <a:normAutofit fontScale="90000"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300" b="1" dirty="0" smtClean="0">
                <a:latin typeface="+mn-lt"/>
                <a:ea typeface="Cambria" panose="02040503050406030204" pitchFamily="18" charset="0"/>
              </a:rPr>
              <a:t>South Carson Complete Streets Project</a:t>
            </a:r>
            <a:r>
              <a:rPr lang="en-US" sz="2700" dirty="0" smtClean="0">
                <a:latin typeface="+mn-lt"/>
                <a:ea typeface="Cambria" panose="02040503050406030204" pitchFamily="18" charset="0"/>
              </a:rPr>
              <a:t/>
            </a:r>
            <a:br>
              <a:rPr lang="en-US" sz="2700" dirty="0" smtClean="0">
                <a:latin typeface="+mn-lt"/>
                <a:ea typeface="Cambria" panose="02040503050406030204" pitchFamily="18" charset="0"/>
              </a:rPr>
            </a:br>
            <a:r>
              <a:rPr lang="en-US" sz="2700" dirty="0" smtClean="0">
                <a:latin typeface="+mn-lt"/>
                <a:ea typeface="Cambria" panose="02040503050406030204" pitchFamily="18" charset="0"/>
              </a:rPr>
              <a:t/>
            </a:r>
            <a:br>
              <a:rPr lang="en-US" sz="2700" dirty="0" smtClean="0">
                <a:latin typeface="+mn-lt"/>
                <a:ea typeface="Cambria" panose="02040503050406030204" pitchFamily="18" charset="0"/>
              </a:rPr>
            </a:br>
            <a:endParaRPr lang="en-US" sz="2700" b="1" dirty="0">
              <a:latin typeface="+mn-lt"/>
              <a:ea typeface="Cambria" panose="02040503050406030204" pitchFamily="18" charset="0"/>
            </a:endParaRPr>
          </a:p>
        </p:txBody>
      </p:sp>
      <p:pic>
        <p:nvPicPr>
          <p:cNvPr id="1026" name="Picture 2" descr="I:\CAPITAL PROJECTS\Projects\031801-SCarsonResurfacing\02.Design\PublicRelations\Logos\ConnectingCapital_logo-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" t="12851" r="10663" b="30072"/>
          <a:stretch/>
        </p:blipFill>
        <p:spPr bwMode="auto">
          <a:xfrm>
            <a:off x="1600200" y="413847"/>
            <a:ext cx="5996476" cy="423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35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3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76200" y="1143000"/>
            <a:ext cx="8534400" cy="5486400"/>
          </a:xfrm>
        </p:spPr>
        <p:txBody>
          <a:bodyPr>
            <a:noAutofit/>
          </a:bodyPr>
          <a:lstStyle/>
          <a:p>
            <a:pPr marL="914400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Public meeting on 12/11</a:t>
            </a:r>
          </a:p>
          <a:p>
            <a:pPr marL="914400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30% update </a:t>
            </a:r>
            <a:r>
              <a:rPr lang="en-US" sz="2600" dirty="0"/>
              <a:t>to RACC (12/3) and BOS (</a:t>
            </a:r>
            <a:r>
              <a:rPr lang="en-US" sz="2600" dirty="0" smtClean="0"/>
              <a:t>12/20)</a:t>
            </a:r>
          </a:p>
          <a:p>
            <a:pPr marL="914400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Meeting with </a:t>
            </a:r>
            <a:r>
              <a:rPr lang="en-US" sz="2600" dirty="0"/>
              <a:t>Historical Resources </a:t>
            </a:r>
            <a:r>
              <a:rPr lang="en-US" sz="2600" dirty="0" smtClean="0"/>
              <a:t>Commission on 1/10</a:t>
            </a:r>
          </a:p>
          <a:p>
            <a:pPr marL="914400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Design progression from 30% to 60%</a:t>
            </a:r>
          </a:p>
          <a:p>
            <a:pPr marL="914400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Carson Proud website updates, including illustrative plans and flyover video</a:t>
            </a:r>
            <a:endParaRPr lang="en-US" sz="2600" dirty="0"/>
          </a:p>
          <a:p>
            <a:pPr>
              <a:spcBef>
                <a:spcPts val="0"/>
              </a:spcBef>
            </a:pPr>
            <a:endParaRPr lang="en-US" sz="2600" dirty="0" smtClean="0"/>
          </a:p>
          <a:p>
            <a:pPr>
              <a:spcBef>
                <a:spcPts val="0"/>
              </a:spcBef>
            </a:pPr>
            <a:endParaRPr lang="en-US" sz="2600" dirty="0" smtClean="0"/>
          </a:p>
          <a:p>
            <a:pPr>
              <a:spcBef>
                <a:spcPts val="0"/>
              </a:spcBef>
            </a:pPr>
            <a:endParaRPr lang="en-US" sz="2600" dirty="0"/>
          </a:p>
          <a:p>
            <a:endParaRPr lang="en-US" sz="2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76200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smtClean="0">
                <a:latin typeface="+mn-lt"/>
              </a:rPr>
              <a:t>Project Status Update</a:t>
            </a:r>
            <a:endParaRPr lang="en-US" sz="41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2"/>
          <a:stretch/>
        </p:blipFill>
        <p:spPr bwMode="auto">
          <a:xfrm>
            <a:off x="1600200" y="4718369"/>
            <a:ext cx="5867400" cy="198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40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924800" cy="56388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Deceleration lanes/turn pockets:</a:t>
            </a:r>
            <a:endParaRPr lang="en-US" sz="2600" dirty="0"/>
          </a:p>
          <a:p>
            <a:pPr lvl="1">
              <a:spcBef>
                <a:spcPts val="0"/>
              </a:spcBef>
            </a:pPr>
            <a:r>
              <a:rPr lang="en-US" sz="2200" dirty="0" smtClean="0"/>
              <a:t>Adding </a:t>
            </a:r>
            <a:r>
              <a:rPr lang="en-US" sz="2200" dirty="0"/>
              <a:t>northbound right turn pocket at Koontz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Lengthening </a:t>
            </a:r>
            <a:r>
              <a:rPr lang="en-US" sz="2200" dirty="0"/>
              <a:t>northbound right turn pocket at 5th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Extending </a:t>
            </a:r>
            <a:r>
              <a:rPr lang="en-US" sz="2200" dirty="0"/>
              <a:t>southbound left turn at Eagle Station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Extending </a:t>
            </a:r>
            <a:r>
              <a:rPr lang="en-US" sz="2200" dirty="0"/>
              <a:t>northbound left at Clearview</a:t>
            </a:r>
          </a:p>
          <a:p>
            <a:pPr>
              <a:spcBef>
                <a:spcPts val="1200"/>
              </a:spcBef>
            </a:pPr>
            <a:r>
              <a:rPr lang="en-US" sz="2600" dirty="0" smtClean="0"/>
              <a:t>Utilization of low </a:t>
            </a:r>
            <a:r>
              <a:rPr lang="en-US" sz="2600" dirty="0"/>
              <a:t>plants for sight distance, safety, business </a:t>
            </a:r>
            <a:r>
              <a:rPr lang="en-US" sz="2600" dirty="0" smtClean="0"/>
              <a:t>visibility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Yes, incorporated into design  </a:t>
            </a:r>
          </a:p>
          <a:p>
            <a:pPr>
              <a:spcBef>
                <a:spcPts val="1200"/>
              </a:spcBef>
            </a:pPr>
            <a:r>
              <a:rPr lang="en-US" sz="2600" dirty="0" smtClean="0"/>
              <a:t>Stop </a:t>
            </a:r>
            <a:r>
              <a:rPr lang="en-US" sz="2600" dirty="0"/>
              <a:t>signs at driveways</a:t>
            </a:r>
            <a:r>
              <a:rPr lang="en-US" sz="2600" dirty="0" smtClean="0"/>
              <a:t>?</a:t>
            </a:r>
          </a:p>
          <a:p>
            <a:pPr lvl="1"/>
            <a:r>
              <a:rPr lang="en-US" sz="2200" dirty="0" smtClean="0"/>
              <a:t>The </a:t>
            </a:r>
            <a:r>
              <a:rPr lang="en-US" sz="2200" dirty="0"/>
              <a:t>driver of a vehicle about to enter or cross a highway from a private way shall yield the right-of-way to all vehicles approaching on such highway</a:t>
            </a:r>
            <a:r>
              <a:rPr lang="en-US" sz="2200" dirty="0" smtClean="0"/>
              <a:t>. (NRS 484B.260)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76200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smtClean="0">
                <a:latin typeface="+mn-lt"/>
              </a:rPr>
              <a:t>30% RTC Comment Resolution</a:t>
            </a:r>
            <a:endParaRPr lang="en-US" sz="4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9665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Northbound sweeping </a:t>
            </a:r>
            <a:r>
              <a:rPr lang="en-US" sz="2600" dirty="0"/>
              <a:t>right </a:t>
            </a:r>
            <a:r>
              <a:rPr lang="en-US" sz="2600" dirty="0" smtClean="0"/>
              <a:t>at Stewart roundabout encourages high speeds </a:t>
            </a:r>
          </a:p>
          <a:p>
            <a:pPr lvl="1">
              <a:spcAft>
                <a:spcPts val="1200"/>
              </a:spcAft>
            </a:pPr>
            <a:r>
              <a:rPr lang="en-US" sz="2200" dirty="0" smtClean="0"/>
              <a:t>Decreased radius on NB right to Stewart  </a:t>
            </a:r>
          </a:p>
          <a:p>
            <a:pPr>
              <a:spcBef>
                <a:spcPts val="1200"/>
              </a:spcBef>
            </a:pPr>
            <a:r>
              <a:rPr lang="en-US" sz="2600" dirty="0" smtClean="0"/>
              <a:t>Concerns about ending multi-use path </a:t>
            </a:r>
            <a:r>
              <a:rPr lang="en-US" sz="2600" dirty="0"/>
              <a:t>mid-block </a:t>
            </a:r>
            <a:endParaRPr lang="en-US" sz="2600" dirty="0" smtClean="0"/>
          </a:p>
          <a:p>
            <a:pPr lvl="1"/>
            <a:r>
              <a:rPr lang="en-US" sz="2200" dirty="0" smtClean="0"/>
              <a:t>Addressed in 60% design- extends to Stewart</a:t>
            </a:r>
          </a:p>
          <a:p>
            <a:pPr lvl="1">
              <a:spcAft>
                <a:spcPts val="1200"/>
              </a:spcAft>
            </a:pPr>
            <a:r>
              <a:rPr lang="en-US" sz="2200" dirty="0" smtClean="0"/>
              <a:t>Refined transition for cyclists from multi-use path to lane at Stewart roundabout</a:t>
            </a:r>
          </a:p>
          <a:p>
            <a:pPr>
              <a:spcBef>
                <a:spcPts val="1200"/>
              </a:spcBef>
            </a:pPr>
            <a:r>
              <a:rPr lang="en-US" sz="2600" dirty="0" smtClean="0"/>
              <a:t>People </a:t>
            </a:r>
            <a:r>
              <a:rPr lang="en-US" sz="2600" dirty="0"/>
              <a:t>don't drive roundabouts well at </a:t>
            </a:r>
            <a:r>
              <a:rPr lang="en-US" sz="2600" dirty="0" smtClean="0"/>
              <a:t>first</a:t>
            </a:r>
          </a:p>
          <a:p>
            <a:pPr lvl="1"/>
            <a:r>
              <a:rPr lang="en-US" sz="2200" dirty="0" smtClean="0"/>
              <a:t>Developing roundabout educational video</a:t>
            </a:r>
            <a:r>
              <a:rPr lang="en-US" sz="2200" dirty="0"/>
              <a:t> </a:t>
            </a:r>
            <a:r>
              <a:rPr lang="en-US" sz="2200" dirty="0" smtClean="0"/>
              <a:t>and other educational material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5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76200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smtClean="0">
                <a:latin typeface="+mn-lt"/>
              </a:rPr>
              <a:t>30% RTC Comment Resolution</a:t>
            </a:r>
            <a:endParaRPr lang="en-US" sz="4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9988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4100" dirty="0" smtClean="0">
                <a:latin typeface="+mn-lt"/>
              </a:rPr>
              <a:t>60% Design Exhibit</a:t>
            </a:r>
            <a:endParaRPr lang="en-US" sz="4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026" name="Picture 2" descr="C:\Users\DStucky\Desktop\Daily\SC Folder\60% Illustrative Concept_190308_Page_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2999"/>
            <a:ext cx="8458200" cy="54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3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4100" dirty="0" smtClean="0">
                <a:latin typeface="+mn-lt"/>
              </a:rPr>
              <a:t>60% Design Exhibit</a:t>
            </a:r>
            <a:endParaRPr lang="en-US" sz="4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2050" name="Picture 2" descr="C:\Users\DStucky\Desktop\Daily\SC Folder\60% Illustrative Concept_190308_Page_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32647"/>
            <a:ext cx="8458200" cy="54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28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4100" dirty="0" smtClean="0">
                <a:latin typeface="+mn-lt"/>
              </a:rPr>
              <a:t>60% Design Exhibit</a:t>
            </a:r>
            <a:endParaRPr lang="en-US" sz="4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3074" name="Picture 2" descr="C:\Users\DStucky\Desktop\Daily\SC Folder\60% Illustrative Concept_190308_Page_0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458200" cy="54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3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4100" dirty="0" smtClean="0">
                <a:latin typeface="+mn-lt"/>
              </a:rPr>
              <a:t>60% Design Exhibit</a:t>
            </a:r>
            <a:endParaRPr lang="en-US" sz="4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CF16-A67C-4FB2-9AA9-ED548A01D539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9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4098" name="Picture 2" descr="C:\Users\DStucky\Desktop\Daily\SC Folder\60% Illustrative Concept_190308_Page_0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6447"/>
            <a:ext cx="8458200" cy="54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26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C_Powerpoint_Master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3127</TotalTime>
  <Words>445</Words>
  <Application>Microsoft Office PowerPoint</Application>
  <PresentationFormat>On-screen Show (4:3)</PresentationFormat>
  <Paragraphs>126</Paragraphs>
  <Slides>24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CC_Powerpoint_Master</vt:lpstr>
      <vt:lpstr>South Carson Complete Streets Project  Regional Transportation Commission March 13, 2019</vt:lpstr>
      <vt:lpstr>PowerPoint Presentation</vt:lpstr>
      <vt:lpstr>PowerPoint Presentation</vt:lpstr>
      <vt:lpstr>PowerPoint Presentation</vt:lpstr>
      <vt:lpstr>PowerPoint Presentation</vt:lpstr>
      <vt:lpstr>60% Design Exhibit</vt:lpstr>
      <vt:lpstr>60% Design Exhibit</vt:lpstr>
      <vt:lpstr>60% Design Exhibit</vt:lpstr>
      <vt:lpstr>60% Design Exhibit</vt:lpstr>
      <vt:lpstr>60% Design Exhibit</vt:lpstr>
      <vt:lpstr>60% Design Exhibit</vt:lpstr>
      <vt:lpstr>60% Design Exhibit</vt:lpstr>
      <vt:lpstr>60% Design Exhibit</vt:lpstr>
      <vt:lpstr>60% Design Exhibit</vt:lpstr>
      <vt:lpstr>60% Design Exhibit</vt:lpstr>
      <vt:lpstr>60% Design Exhibit</vt:lpstr>
      <vt:lpstr>Design Exhibit- Roundabout</vt:lpstr>
      <vt:lpstr>Design Exhibit- Roundabout</vt:lpstr>
      <vt:lpstr>60% Design Exhibit</vt:lpstr>
      <vt:lpstr>60% Design Exhibit</vt:lpstr>
      <vt:lpstr>60% Design Exhibit</vt:lpstr>
      <vt:lpstr>Schedule</vt:lpstr>
      <vt:lpstr>Project Communication Tools</vt:lpstr>
      <vt:lpstr>South Carson Complete Streets Project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Carson City Asset Management Progress Report 2018</dc:title>
  <dc:creator>Matthew Lawton</dc:creator>
  <cp:lastModifiedBy>Dan Stucky</cp:lastModifiedBy>
  <cp:revision>264</cp:revision>
  <cp:lastPrinted>2019-03-13T22:08:48Z</cp:lastPrinted>
  <dcterms:created xsi:type="dcterms:W3CDTF">2017-12-27T22:34:40Z</dcterms:created>
  <dcterms:modified xsi:type="dcterms:W3CDTF">2019-03-13T22:10:14Z</dcterms:modified>
</cp:coreProperties>
</file>