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77" r:id="rId3"/>
    <p:sldId id="278" r:id="rId4"/>
    <p:sldId id="262" r:id="rId5"/>
    <p:sldId id="257" r:id="rId6"/>
    <p:sldId id="258" r:id="rId7"/>
    <p:sldId id="279" r:id="rId8"/>
    <p:sldId id="259" r:id="rId9"/>
    <p:sldId id="260" r:id="rId10"/>
    <p:sldId id="261" r:id="rId11"/>
    <p:sldId id="280" r:id="rId12"/>
    <p:sldId id="263" r:id="rId13"/>
    <p:sldId id="281" r:id="rId14"/>
    <p:sldId id="265" r:id="rId15"/>
    <p:sldId id="266" r:id="rId16"/>
    <p:sldId id="267" r:id="rId17"/>
    <p:sldId id="268" r:id="rId18"/>
    <p:sldId id="269" r:id="rId19"/>
    <p:sldId id="282" r:id="rId20"/>
    <p:sldId id="270" r:id="rId21"/>
    <p:sldId id="272" r:id="rId22"/>
    <p:sldId id="286" r:id="rId23"/>
    <p:sldId id="283" r:id="rId24"/>
    <p:sldId id="273" r:id="rId25"/>
    <p:sldId id="274" r:id="rId26"/>
    <p:sldId id="275" r:id="rId27"/>
    <p:sldId id="284" r:id="rId28"/>
    <p:sldId id="276" r:id="rId29"/>
    <p:sldId id="285" r:id="rId30"/>
    <p:sldId id="28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2E5"/>
    <a:srgbClr val="004E95"/>
    <a:srgbClr val="0079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228323-7ED4-48F7-8BA0-E9888D93DD0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D118A2F-0E8E-4E67-9719-D195DA47AFD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Federal law requires MPOs to establish goals, targets, and performance measures.</a:t>
          </a:r>
        </a:p>
      </dgm:t>
    </dgm:pt>
    <dgm:pt modelId="{D6917797-8EDE-4576-A5AE-2EDF3713D2C7}" type="parTrans" cxnId="{0EBDB8F3-D6EE-40B4-8597-F3D529951C31}">
      <dgm:prSet/>
      <dgm:spPr/>
      <dgm:t>
        <a:bodyPr/>
        <a:lstStyle/>
        <a:p>
          <a:endParaRPr lang="en-US"/>
        </a:p>
      </dgm:t>
    </dgm:pt>
    <dgm:pt modelId="{0C802630-C25B-4A5F-8727-E2DCE4140F6D}" type="sibTrans" cxnId="{0EBDB8F3-D6EE-40B4-8597-F3D529951C31}">
      <dgm:prSet/>
      <dgm:spPr/>
      <dgm:t>
        <a:bodyPr/>
        <a:lstStyle/>
        <a:p>
          <a:endParaRPr lang="en-US"/>
        </a:p>
      </dgm:t>
    </dgm:pt>
    <dgm:pt modelId="{9428C20D-0E91-4040-AB6C-590E10A5F51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/>
            <a:t>Safety; </a:t>
          </a:r>
          <a:r>
            <a:rPr lang="en-US" sz="1500" b="0" dirty="0"/>
            <a:t>number and rate of fatalities &amp; serious injuries</a:t>
          </a:r>
        </a:p>
      </dgm:t>
    </dgm:pt>
    <dgm:pt modelId="{CE7D0A81-B79D-4D2F-8010-A647B6A364CF}" type="parTrans" cxnId="{D42B50C4-751D-4ECA-A1AC-FE6B08BFAE59}">
      <dgm:prSet/>
      <dgm:spPr/>
      <dgm:t>
        <a:bodyPr/>
        <a:lstStyle/>
        <a:p>
          <a:endParaRPr lang="en-US"/>
        </a:p>
      </dgm:t>
    </dgm:pt>
    <dgm:pt modelId="{4919CBDD-2E5F-4CA5-AB7C-1B9ACA6C4B51}" type="sibTrans" cxnId="{D42B50C4-751D-4ECA-A1AC-FE6B08BFAE59}">
      <dgm:prSet/>
      <dgm:spPr/>
      <dgm:t>
        <a:bodyPr/>
        <a:lstStyle/>
        <a:p>
          <a:endParaRPr lang="en-US"/>
        </a:p>
      </dgm:t>
    </dgm:pt>
    <dgm:pt modelId="{2B0DAB03-7D2C-4265-A92C-31B49D3EFC1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/>
            <a:t>Pavement; </a:t>
          </a:r>
          <a:r>
            <a:rPr lang="en-US" sz="1500" dirty="0"/>
            <a:t>% of interstate and non-interstate pavement in good or poor condition; PCI</a:t>
          </a:r>
          <a:endParaRPr lang="en-US" sz="1500" b="1" dirty="0"/>
        </a:p>
      </dgm:t>
    </dgm:pt>
    <dgm:pt modelId="{DD33204F-8A8B-435E-AACD-84CD30FCE4F2}" type="parTrans" cxnId="{CEFEBAF9-F464-41B1-B43E-F3A489792949}">
      <dgm:prSet/>
      <dgm:spPr/>
      <dgm:t>
        <a:bodyPr/>
        <a:lstStyle/>
        <a:p>
          <a:endParaRPr lang="en-US"/>
        </a:p>
      </dgm:t>
    </dgm:pt>
    <dgm:pt modelId="{F19A20A0-8609-4255-9C7D-01ED8E7C10D2}" type="sibTrans" cxnId="{CEFEBAF9-F464-41B1-B43E-F3A489792949}">
      <dgm:prSet/>
      <dgm:spPr/>
      <dgm:t>
        <a:bodyPr/>
        <a:lstStyle/>
        <a:p>
          <a:endParaRPr lang="en-US"/>
        </a:p>
      </dgm:t>
    </dgm:pt>
    <dgm:pt modelId="{D140C7C3-2507-4FD6-B0A9-7619DAAFBAB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Bridges; </a:t>
          </a:r>
          <a:r>
            <a:rPr lang="en-US" sz="1500" dirty="0"/>
            <a:t>% Bridge deck area in good or poor condition</a:t>
          </a:r>
        </a:p>
      </dgm:t>
    </dgm:pt>
    <dgm:pt modelId="{0BAD8010-375C-4662-8F96-89FF3A586DCA}" type="parTrans" cxnId="{7F6E10D4-CCD2-43FB-B661-DF5DB93BB1F3}">
      <dgm:prSet/>
      <dgm:spPr/>
      <dgm:t>
        <a:bodyPr/>
        <a:lstStyle/>
        <a:p>
          <a:endParaRPr lang="en-US"/>
        </a:p>
      </dgm:t>
    </dgm:pt>
    <dgm:pt modelId="{4BF181B7-B889-4A62-8510-2BD5BCCD9597}" type="sibTrans" cxnId="{7F6E10D4-CCD2-43FB-B661-DF5DB93BB1F3}">
      <dgm:prSet/>
      <dgm:spPr/>
      <dgm:t>
        <a:bodyPr/>
        <a:lstStyle/>
        <a:p>
          <a:endParaRPr lang="en-US"/>
        </a:p>
      </dgm:t>
    </dgm:pt>
    <dgm:pt modelId="{9A8F2511-A311-4D44-AFEC-9D9950C816B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System Reliability, Freight Movement; interstate, non-interstate, freight travel time reliability</a:t>
          </a:r>
        </a:p>
      </dgm:t>
    </dgm:pt>
    <dgm:pt modelId="{5A634FA8-2121-48BC-8C83-46AFB5C91AF8}" type="parTrans" cxnId="{9E850B5C-CA9B-41DA-A3C6-D218548E63CE}">
      <dgm:prSet/>
      <dgm:spPr/>
      <dgm:t>
        <a:bodyPr/>
        <a:lstStyle/>
        <a:p>
          <a:endParaRPr lang="en-US"/>
        </a:p>
      </dgm:t>
    </dgm:pt>
    <dgm:pt modelId="{58B7CCE8-2157-495B-BC7B-A4D4C4D5A62C}" type="sibTrans" cxnId="{9E850B5C-CA9B-41DA-A3C6-D218548E63CE}">
      <dgm:prSet/>
      <dgm:spPr/>
      <dgm:t>
        <a:bodyPr/>
        <a:lstStyle/>
        <a:p>
          <a:endParaRPr lang="en-US"/>
        </a:p>
      </dgm:t>
    </dgm:pt>
    <dgm:pt modelId="{15BABC58-1B07-4A31-8A8E-97932070B527}" type="pres">
      <dgm:prSet presAssocID="{14228323-7ED4-48F7-8BA0-E9888D93DD02}" presName="root" presStyleCnt="0">
        <dgm:presLayoutVars>
          <dgm:dir/>
          <dgm:resizeHandles val="exact"/>
        </dgm:presLayoutVars>
      </dgm:prSet>
      <dgm:spPr/>
    </dgm:pt>
    <dgm:pt modelId="{553D97A3-C460-49DC-AA7C-65E5B825A209}" type="pres">
      <dgm:prSet presAssocID="{2D118A2F-0E8E-4E67-9719-D195DA47AFD1}" presName="compNode" presStyleCnt="0"/>
      <dgm:spPr/>
    </dgm:pt>
    <dgm:pt modelId="{A0F127D0-933A-4333-82C7-5F03B1A916CD}" type="pres">
      <dgm:prSet presAssocID="{2D118A2F-0E8E-4E67-9719-D195DA47AFD1}" presName="bgRect" presStyleLbl="bgShp" presStyleIdx="0" presStyleCnt="5"/>
      <dgm:spPr/>
    </dgm:pt>
    <dgm:pt modelId="{337DD106-5845-4F90-BC18-8A80CA8C1F14}" type="pres">
      <dgm:prSet presAssocID="{2D118A2F-0E8E-4E67-9719-D195DA47AFD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tical disc"/>
        </a:ext>
      </dgm:extLst>
    </dgm:pt>
    <dgm:pt modelId="{A1C29962-0A17-41B7-9BFA-F7D860F89A7A}" type="pres">
      <dgm:prSet presAssocID="{2D118A2F-0E8E-4E67-9719-D195DA47AFD1}" presName="spaceRect" presStyleCnt="0"/>
      <dgm:spPr/>
    </dgm:pt>
    <dgm:pt modelId="{8E27D1CC-82AF-4171-AD3C-C10E93FF56FD}" type="pres">
      <dgm:prSet presAssocID="{2D118A2F-0E8E-4E67-9719-D195DA47AFD1}" presName="parTx" presStyleLbl="revTx" presStyleIdx="0" presStyleCnt="5">
        <dgm:presLayoutVars>
          <dgm:chMax val="0"/>
          <dgm:chPref val="0"/>
        </dgm:presLayoutVars>
      </dgm:prSet>
      <dgm:spPr/>
    </dgm:pt>
    <dgm:pt modelId="{AB432E20-405C-4894-A82B-7ABC610F6288}" type="pres">
      <dgm:prSet presAssocID="{0C802630-C25B-4A5F-8727-E2DCE4140F6D}" presName="sibTrans" presStyleCnt="0"/>
      <dgm:spPr/>
    </dgm:pt>
    <dgm:pt modelId="{CA562703-A478-4669-8A65-DF75F1292EFF}" type="pres">
      <dgm:prSet presAssocID="{9428C20D-0E91-4040-AB6C-590E10A5F517}" presName="compNode" presStyleCnt="0"/>
      <dgm:spPr/>
    </dgm:pt>
    <dgm:pt modelId="{1177B62F-008B-4F09-B84C-49690AE52870}" type="pres">
      <dgm:prSet presAssocID="{9428C20D-0E91-4040-AB6C-590E10A5F517}" presName="bgRect" presStyleLbl="bgShp" presStyleIdx="1" presStyleCnt="5"/>
      <dgm:spPr/>
    </dgm:pt>
    <dgm:pt modelId="{818F8A30-1021-411F-840A-1D95632174D0}" type="pres">
      <dgm:prSet presAssocID="{9428C20D-0E91-4040-AB6C-590E10A5F51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tecting Hand"/>
        </a:ext>
      </dgm:extLst>
    </dgm:pt>
    <dgm:pt modelId="{D18AC259-3859-4FBB-95CC-A74D122D64D9}" type="pres">
      <dgm:prSet presAssocID="{9428C20D-0E91-4040-AB6C-590E10A5F517}" presName="spaceRect" presStyleCnt="0"/>
      <dgm:spPr/>
    </dgm:pt>
    <dgm:pt modelId="{30A1F22A-130F-408F-A09F-0C0F702C45E0}" type="pres">
      <dgm:prSet presAssocID="{9428C20D-0E91-4040-AB6C-590E10A5F517}" presName="parTx" presStyleLbl="revTx" presStyleIdx="1" presStyleCnt="5">
        <dgm:presLayoutVars>
          <dgm:chMax val="0"/>
          <dgm:chPref val="0"/>
        </dgm:presLayoutVars>
      </dgm:prSet>
      <dgm:spPr/>
    </dgm:pt>
    <dgm:pt modelId="{4AF1835A-6781-413B-81B2-947739897D46}" type="pres">
      <dgm:prSet presAssocID="{4919CBDD-2E5F-4CA5-AB7C-1B9ACA6C4B51}" presName="sibTrans" presStyleCnt="0"/>
      <dgm:spPr/>
    </dgm:pt>
    <dgm:pt modelId="{F3EC918B-D05C-4926-99E2-0788844D7C9A}" type="pres">
      <dgm:prSet presAssocID="{2B0DAB03-7D2C-4265-A92C-31B49D3EFC19}" presName="compNode" presStyleCnt="0"/>
      <dgm:spPr/>
    </dgm:pt>
    <dgm:pt modelId="{2C6406E5-697F-424C-826C-D00058A458BE}" type="pres">
      <dgm:prSet presAssocID="{2B0DAB03-7D2C-4265-A92C-31B49D3EFC19}" presName="bgRect" presStyleLbl="bgShp" presStyleIdx="2" presStyleCnt="5"/>
      <dgm:spPr/>
    </dgm:pt>
    <dgm:pt modelId="{D714A2C5-0F8F-43FD-B602-126143E366E7}" type="pres">
      <dgm:prSet presAssocID="{2B0DAB03-7D2C-4265-A92C-31B49D3EFC1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ghway scene"/>
        </a:ext>
      </dgm:extLst>
    </dgm:pt>
    <dgm:pt modelId="{11DF732B-B966-4DCC-B47A-BBC92243BD3F}" type="pres">
      <dgm:prSet presAssocID="{2B0DAB03-7D2C-4265-A92C-31B49D3EFC19}" presName="spaceRect" presStyleCnt="0"/>
      <dgm:spPr/>
    </dgm:pt>
    <dgm:pt modelId="{CA763FA8-2382-49F3-A5FD-79E9E725696B}" type="pres">
      <dgm:prSet presAssocID="{2B0DAB03-7D2C-4265-A92C-31B49D3EFC19}" presName="parTx" presStyleLbl="revTx" presStyleIdx="2" presStyleCnt="5">
        <dgm:presLayoutVars>
          <dgm:chMax val="0"/>
          <dgm:chPref val="0"/>
        </dgm:presLayoutVars>
      </dgm:prSet>
      <dgm:spPr/>
    </dgm:pt>
    <dgm:pt modelId="{5F73FAB1-19A1-4BA1-91DA-80C87E968DBB}" type="pres">
      <dgm:prSet presAssocID="{F19A20A0-8609-4255-9C7D-01ED8E7C10D2}" presName="sibTrans" presStyleCnt="0"/>
      <dgm:spPr/>
    </dgm:pt>
    <dgm:pt modelId="{15F64D55-92E8-4225-B5CB-90D4F6D388CD}" type="pres">
      <dgm:prSet presAssocID="{D140C7C3-2507-4FD6-B0A9-7619DAAFBABB}" presName="compNode" presStyleCnt="0"/>
      <dgm:spPr/>
    </dgm:pt>
    <dgm:pt modelId="{1A23DF65-1008-4C1C-876B-2C729911F048}" type="pres">
      <dgm:prSet presAssocID="{D140C7C3-2507-4FD6-B0A9-7619DAAFBABB}" presName="bgRect" presStyleLbl="bgShp" presStyleIdx="3" presStyleCnt="5"/>
      <dgm:spPr/>
    </dgm:pt>
    <dgm:pt modelId="{580A745A-20B9-4316-92C1-C1BE39AF7483}" type="pres">
      <dgm:prSet presAssocID="{D140C7C3-2507-4FD6-B0A9-7619DAAFBABB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idge scene"/>
        </a:ext>
      </dgm:extLst>
    </dgm:pt>
    <dgm:pt modelId="{D85FE8CB-35E8-436E-A632-8B0B3C81E568}" type="pres">
      <dgm:prSet presAssocID="{D140C7C3-2507-4FD6-B0A9-7619DAAFBABB}" presName="spaceRect" presStyleCnt="0"/>
      <dgm:spPr/>
    </dgm:pt>
    <dgm:pt modelId="{6DD5EAEA-810E-411C-A621-A76FCD14BE3E}" type="pres">
      <dgm:prSet presAssocID="{D140C7C3-2507-4FD6-B0A9-7619DAAFBABB}" presName="parTx" presStyleLbl="revTx" presStyleIdx="3" presStyleCnt="5">
        <dgm:presLayoutVars>
          <dgm:chMax val="0"/>
          <dgm:chPref val="0"/>
        </dgm:presLayoutVars>
      </dgm:prSet>
      <dgm:spPr/>
    </dgm:pt>
    <dgm:pt modelId="{EF355CC7-C61C-4D0D-85FE-9CF38BF126D1}" type="pres">
      <dgm:prSet presAssocID="{4BF181B7-B889-4A62-8510-2BD5BCCD9597}" presName="sibTrans" presStyleCnt="0"/>
      <dgm:spPr/>
    </dgm:pt>
    <dgm:pt modelId="{4B50ED23-E74E-4441-8990-FCF3CF121A91}" type="pres">
      <dgm:prSet presAssocID="{9A8F2511-A311-4D44-AFEC-9D9950C816BD}" presName="compNode" presStyleCnt="0"/>
      <dgm:spPr/>
    </dgm:pt>
    <dgm:pt modelId="{56FB8654-DB13-4DF0-91D4-3BA6344CACBB}" type="pres">
      <dgm:prSet presAssocID="{9A8F2511-A311-4D44-AFEC-9D9950C816BD}" presName="bgRect" presStyleLbl="bgShp" presStyleIdx="4" presStyleCnt="5"/>
      <dgm:spPr/>
    </dgm:pt>
    <dgm:pt modelId="{30D75D5F-6FBC-4D63-A571-995FEC769774}" type="pres">
      <dgm:prSet presAssocID="{9A8F2511-A311-4D44-AFEC-9D9950C816BD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uck"/>
        </a:ext>
      </dgm:extLst>
    </dgm:pt>
    <dgm:pt modelId="{193C1603-1FB2-4846-8366-D11557AB852E}" type="pres">
      <dgm:prSet presAssocID="{9A8F2511-A311-4D44-AFEC-9D9950C816BD}" presName="spaceRect" presStyleCnt="0"/>
      <dgm:spPr/>
    </dgm:pt>
    <dgm:pt modelId="{F813332E-CFF0-47FC-9DFF-F24BC556C77F}" type="pres">
      <dgm:prSet presAssocID="{9A8F2511-A311-4D44-AFEC-9D9950C816BD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8F72C33A-2B3E-45BE-9E76-17F7961EFC06}" type="presOf" srcId="{9428C20D-0E91-4040-AB6C-590E10A5F517}" destId="{30A1F22A-130F-408F-A09F-0C0F702C45E0}" srcOrd="0" destOrd="0" presId="urn:microsoft.com/office/officeart/2018/2/layout/IconVerticalSolidList"/>
    <dgm:cxn modelId="{2BA7A83D-0A25-4AA3-BF8C-2B6F185057B6}" type="presOf" srcId="{D140C7C3-2507-4FD6-B0A9-7619DAAFBABB}" destId="{6DD5EAEA-810E-411C-A621-A76FCD14BE3E}" srcOrd="0" destOrd="0" presId="urn:microsoft.com/office/officeart/2018/2/layout/IconVerticalSolidList"/>
    <dgm:cxn modelId="{9E850B5C-CA9B-41DA-A3C6-D218548E63CE}" srcId="{14228323-7ED4-48F7-8BA0-E9888D93DD02}" destId="{9A8F2511-A311-4D44-AFEC-9D9950C816BD}" srcOrd="4" destOrd="0" parTransId="{5A634FA8-2121-48BC-8C83-46AFB5C91AF8}" sibTransId="{58B7CCE8-2157-495B-BC7B-A4D4C4D5A62C}"/>
    <dgm:cxn modelId="{3335D75C-3615-4656-9E8E-64710B5AC7D1}" type="presOf" srcId="{2B0DAB03-7D2C-4265-A92C-31B49D3EFC19}" destId="{CA763FA8-2382-49F3-A5FD-79E9E725696B}" srcOrd="0" destOrd="0" presId="urn:microsoft.com/office/officeart/2018/2/layout/IconVerticalSolidList"/>
    <dgm:cxn modelId="{C439B764-FF8E-468B-ACD6-D187307209FC}" type="presOf" srcId="{9A8F2511-A311-4D44-AFEC-9D9950C816BD}" destId="{F813332E-CFF0-47FC-9DFF-F24BC556C77F}" srcOrd="0" destOrd="0" presId="urn:microsoft.com/office/officeart/2018/2/layout/IconVerticalSolidList"/>
    <dgm:cxn modelId="{732AE178-28C5-4E70-BA4E-770DC07B8DF6}" type="presOf" srcId="{14228323-7ED4-48F7-8BA0-E9888D93DD02}" destId="{15BABC58-1B07-4A31-8A8E-97932070B527}" srcOrd="0" destOrd="0" presId="urn:microsoft.com/office/officeart/2018/2/layout/IconVerticalSolidList"/>
    <dgm:cxn modelId="{D42B50C4-751D-4ECA-A1AC-FE6B08BFAE59}" srcId="{14228323-7ED4-48F7-8BA0-E9888D93DD02}" destId="{9428C20D-0E91-4040-AB6C-590E10A5F517}" srcOrd="1" destOrd="0" parTransId="{CE7D0A81-B79D-4D2F-8010-A647B6A364CF}" sibTransId="{4919CBDD-2E5F-4CA5-AB7C-1B9ACA6C4B51}"/>
    <dgm:cxn modelId="{1D1C1CD2-06F3-4BAF-B8B8-EE33FA9B4F1A}" type="presOf" srcId="{2D118A2F-0E8E-4E67-9719-D195DA47AFD1}" destId="{8E27D1CC-82AF-4171-AD3C-C10E93FF56FD}" srcOrd="0" destOrd="0" presId="urn:microsoft.com/office/officeart/2018/2/layout/IconVerticalSolidList"/>
    <dgm:cxn modelId="{7F6E10D4-CCD2-43FB-B661-DF5DB93BB1F3}" srcId="{14228323-7ED4-48F7-8BA0-E9888D93DD02}" destId="{D140C7C3-2507-4FD6-B0A9-7619DAAFBABB}" srcOrd="3" destOrd="0" parTransId="{0BAD8010-375C-4662-8F96-89FF3A586DCA}" sibTransId="{4BF181B7-B889-4A62-8510-2BD5BCCD9597}"/>
    <dgm:cxn modelId="{0EBDB8F3-D6EE-40B4-8597-F3D529951C31}" srcId="{14228323-7ED4-48F7-8BA0-E9888D93DD02}" destId="{2D118A2F-0E8E-4E67-9719-D195DA47AFD1}" srcOrd="0" destOrd="0" parTransId="{D6917797-8EDE-4576-A5AE-2EDF3713D2C7}" sibTransId="{0C802630-C25B-4A5F-8727-E2DCE4140F6D}"/>
    <dgm:cxn modelId="{CEFEBAF9-F464-41B1-B43E-F3A489792949}" srcId="{14228323-7ED4-48F7-8BA0-E9888D93DD02}" destId="{2B0DAB03-7D2C-4265-A92C-31B49D3EFC19}" srcOrd="2" destOrd="0" parTransId="{DD33204F-8A8B-435E-AACD-84CD30FCE4F2}" sibTransId="{F19A20A0-8609-4255-9C7D-01ED8E7C10D2}"/>
    <dgm:cxn modelId="{8A28CF57-D308-4411-A6B7-D5D6B4559D79}" type="presParOf" srcId="{15BABC58-1B07-4A31-8A8E-97932070B527}" destId="{553D97A3-C460-49DC-AA7C-65E5B825A209}" srcOrd="0" destOrd="0" presId="urn:microsoft.com/office/officeart/2018/2/layout/IconVerticalSolidList"/>
    <dgm:cxn modelId="{8B8DE28F-28C1-4D8F-ABB4-EB974AD84FA4}" type="presParOf" srcId="{553D97A3-C460-49DC-AA7C-65E5B825A209}" destId="{A0F127D0-933A-4333-82C7-5F03B1A916CD}" srcOrd="0" destOrd="0" presId="urn:microsoft.com/office/officeart/2018/2/layout/IconVerticalSolidList"/>
    <dgm:cxn modelId="{791FA918-086B-4E2A-912C-5FE288D5A3ED}" type="presParOf" srcId="{553D97A3-C460-49DC-AA7C-65E5B825A209}" destId="{337DD106-5845-4F90-BC18-8A80CA8C1F14}" srcOrd="1" destOrd="0" presId="urn:microsoft.com/office/officeart/2018/2/layout/IconVerticalSolidList"/>
    <dgm:cxn modelId="{3780A43D-6F4E-44C4-AD1B-5F7DA45CBC9B}" type="presParOf" srcId="{553D97A3-C460-49DC-AA7C-65E5B825A209}" destId="{A1C29962-0A17-41B7-9BFA-F7D860F89A7A}" srcOrd="2" destOrd="0" presId="urn:microsoft.com/office/officeart/2018/2/layout/IconVerticalSolidList"/>
    <dgm:cxn modelId="{8D678A18-B4AF-4A95-A6B9-F3FA859190FC}" type="presParOf" srcId="{553D97A3-C460-49DC-AA7C-65E5B825A209}" destId="{8E27D1CC-82AF-4171-AD3C-C10E93FF56FD}" srcOrd="3" destOrd="0" presId="urn:microsoft.com/office/officeart/2018/2/layout/IconVerticalSolidList"/>
    <dgm:cxn modelId="{04775D3D-826D-46C9-8878-078C3775B8C8}" type="presParOf" srcId="{15BABC58-1B07-4A31-8A8E-97932070B527}" destId="{AB432E20-405C-4894-A82B-7ABC610F6288}" srcOrd="1" destOrd="0" presId="urn:microsoft.com/office/officeart/2018/2/layout/IconVerticalSolidList"/>
    <dgm:cxn modelId="{9F5E9C72-586E-4278-B82C-960A360888FD}" type="presParOf" srcId="{15BABC58-1B07-4A31-8A8E-97932070B527}" destId="{CA562703-A478-4669-8A65-DF75F1292EFF}" srcOrd="2" destOrd="0" presId="urn:microsoft.com/office/officeart/2018/2/layout/IconVerticalSolidList"/>
    <dgm:cxn modelId="{667A6323-D68F-42ED-9159-02764EC6FFCB}" type="presParOf" srcId="{CA562703-A478-4669-8A65-DF75F1292EFF}" destId="{1177B62F-008B-4F09-B84C-49690AE52870}" srcOrd="0" destOrd="0" presId="urn:microsoft.com/office/officeart/2018/2/layout/IconVerticalSolidList"/>
    <dgm:cxn modelId="{40207A77-67BE-4463-990D-F3A70E78F025}" type="presParOf" srcId="{CA562703-A478-4669-8A65-DF75F1292EFF}" destId="{818F8A30-1021-411F-840A-1D95632174D0}" srcOrd="1" destOrd="0" presId="urn:microsoft.com/office/officeart/2018/2/layout/IconVerticalSolidList"/>
    <dgm:cxn modelId="{768FD743-4392-4D96-8718-EBAA928B5889}" type="presParOf" srcId="{CA562703-A478-4669-8A65-DF75F1292EFF}" destId="{D18AC259-3859-4FBB-95CC-A74D122D64D9}" srcOrd="2" destOrd="0" presId="urn:microsoft.com/office/officeart/2018/2/layout/IconVerticalSolidList"/>
    <dgm:cxn modelId="{30D8319D-BE30-44AC-8D03-58269C1F5121}" type="presParOf" srcId="{CA562703-A478-4669-8A65-DF75F1292EFF}" destId="{30A1F22A-130F-408F-A09F-0C0F702C45E0}" srcOrd="3" destOrd="0" presId="urn:microsoft.com/office/officeart/2018/2/layout/IconVerticalSolidList"/>
    <dgm:cxn modelId="{01477E99-0952-4BBB-89E5-2484365229F5}" type="presParOf" srcId="{15BABC58-1B07-4A31-8A8E-97932070B527}" destId="{4AF1835A-6781-413B-81B2-947739897D46}" srcOrd="3" destOrd="0" presId="urn:microsoft.com/office/officeart/2018/2/layout/IconVerticalSolidList"/>
    <dgm:cxn modelId="{A346A2F7-2425-4F70-A547-2EF279F27681}" type="presParOf" srcId="{15BABC58-1B07-4A31-8A8E-97932070B527}" destId="{F3EC918B-D05C-4926-99E2-0788844D7C9A}" srcOrd="4" destOrd="0" presId="urn:microsoft.com/office/officeart/2018/2/layout/IconVerticalSolidList"/>
    <dgm:cxn modelId="{8C33B227-6D6D-41DF-B312-B4AAFAC88DA4}" type="presParOf" srcId="{F3EC918B-D05C-4926-99E2-0788844D7C9A}" destId="{2C6406E5-697F-424C-826C-D00058A458BE}" srcOrd="0" destOrd="0" presId="urn:microsoft.com/office/officeart/2018/2/layout/IconVerticalSolidList"/>
    <dgm:cxn modelId="{51C91495-0D0F-4AAC-A9D5-E03956E779E5}" type="presParOf" srcId="{F3EC918B-D05C-4926-99E2-0788844D7C9A}" destId="{D714A2C5-0F8F-43FD-B602-126143E366E7}" srcOrd="1" destOrd="0" presId="urn:microsoft.com/office/officeart/2018/2/layout/IconVerticalSolidList"/>
    <dgm:cxn modelId="{1CD941BB-8A4C-49D8-8EEF-D2C75535653E}" type="presParOf" srcId="{F3EC918B-D05C-4926-99E2-0788844D7C9A}" destId="{11DF732B-B966-4DCC-B47A-BBC92243BD3F}" srcOrd="2" destOrd="0" presId="urn:microsoft.com/office/officeart/2018/2/layout/IconVerticalSolidList"/>
    <dgm:cxn modelId="{299C19F5-B553-4999-94EC-435AFDECB737}" type="presParOf" srcId="{F3EC918B-D05C-4926-99E2-0788844D7C9A}" destId="{CA763FA8-2382-49F3-A5FD-79E9E725696B}" srcOrd="3" destOrd="0" presId="urn:microsoft.com/office/officeart/2018/2/layout/IconVerticalSolidList"/>
    <dgm:cxn modelId="{4D03B07F-C446-4AAD-80A1-04C98CEFD12D}" type="presParOf" srcId="{15BABC58-1B07-4A31-8A8E-97932070B527}" destId="{5F73FAB1-19A1-4BA1-91DA-80C87E968DBB}" srcOrd="5" destOrd="0" presId="urn:microsoft.com/office/officeart/2018/2/layout/IconVerticalSolidList"/>
    <dgm:cxn modelId="{F22DB590-2398-4A95-B2C3-7F82A08E3FB2}" type="presParOf" srcId="{15BABC58-1B07-4A31-8A8E-97932070B527}" destId="{15F64D55-92E8-4225-B5CB-90D4F6D388CD}" srcOrd="6" destOrd="0" presId="urn:microsoft.com/office/officeart/2018/2/layout/IconVerticalSolidList"/>
    <dgm:cxn modelId="{52BE6EC3-4DAC-47A8-A8DD-8B2FE9F59BE5}" type="presParOf" srcId="{15F64D55-92E8-4225-B5CB-90D4F6D388CD}" destId="{1A23DF65-1008-4C1C-876B-2C729911F048}" srcOrd="0" destOrd="0" presId="urn:microsoft.com/office/officeart/2018/2/layout/IconVerticalSolidList"/>
    <dgm:cxn modelId="{9E5D6E45-C240-4D11-A173-FE2381F176A3}" type="presParOf" srcId="{15F64D55-92E8-4225-B5CB-90D4F6D388CD}" destId="{580A745A-20B9-4316-92C1-C1BE39AF7483}" srcOrd="1" destOrd="0" presId="urn:microsoft.com/office/officeart/2018/2/layout/IconVerticalSolidList"/>
    <dgm:cxn modelId="{BF5AD054-D365-4A3C-9AC3-F122FA73B3D3}" type="presParOf" srcId="{15F64D55-92E8-4225-B5CB-90D4F6D388CD}" destId="{D85FE8CB-35E8-436E-A632-8B0B3C81E568}" srcOrd="2" destOrd="0" presId="urn:microsoft.com/office/officeart/2018/2/layout/IconVerticalSolidList"/>
    <dgm:cxn modelId="{F26781C1-4A29-415E-8E20-B4EE674D9CB8}" type="presParOf" srcId="{15F64D55-92E8-4225-B5CB-90D4F6D388CD}" destId="{6DD5EAEA-810E-411C-A621-A76FCD14BE3E}" srcOrd="3" destOrd="0" presId="urn:microsoft.com/office/officeart/2018/2/layout/IconVerticalSolidList"/>
    <dgm:cxn modelId="{FF8B6EB5-C450-4574-B047-A14B28F6B0F3}" type="presParOf" srcId="{15BABC58-1B07-4A31-8A8E-97932070B527}" destId="{EF355CC7-C61C-4D0D-85FE-9CF38BF126D1}" srcOrd="7" destOrd="0" presId="urn:microsoft.com/office/officeart/2018/2/layout/IconVerticalSolidList"/>
    <dgm:cxn modelId="{881539E7-948F-4389-8ACA-B2E012C32F76}" type="presParOf" srcId="{15BABC58-1B07-4A31-8A8E-97932070B527}" destId="{4B50ED23-E74E-4441-8990-FCF3CF121A91}" srcOrd="8" destOrd="0" presId="urn:microsoft.com/office/officeart/2018/2/layout/IconVerticalSolidList"/>
    <dgm:cxn modelId="{FAD4728E-55A7-4583-8C95-7895F689AD3E}" type="presParOf" srcId="{4B50ED23-E74E-4441-8990-FCF3CF121A91}" destId="{56FB8654-DB13-4DF0-91D4-3BA6344CACBB}" srcOrd="0" destOrd="0" presId="urn:microsoft.com/office/officeart/2018/2/layout/IconVerticalSolidList"/>
    <dgm:cxn modelId="{77BBAFE1-9AED-478B-A22E-E3F29EE1A0AC}" type="presParOf" srcId="{4B50ED23-E74E-4441-8990-FCF3CF121A91}" destId="{30D75D5F-6FBC-4D63-A571-995FEC769774}" srcOrd="1" destOrd="0" presId="urn:microsoft.com/office/officeart/2018/2/layout/IconVerticalSolidList"/>
    <dgm:cxn modelId="{D6E38D46-A0D8-45D5-A26A-BA1B6D63C577}" type="presParOf" srcId="{4B50ED23-E74E-4441-8990-FCF3CF121A91}" destId="{193C1603-1FB2-4846-8366-D11557AB852E}" srcOrd="2" destOrd="0" presId="urn:microsoft.com/office/officeart/2018/2/layout/IconVerticalSolidList"/>
    <dgm:cxn modelId="{330889CE-B352-40AD-82C6-35732C32FA79}" type="presParOf" srcId="{4B50ED23-E74E-4441-8990-FCF3CF121A91}" destId="{F813332E-CFF0-47FC-9DFF-F24BC556C77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F127D0-933A-4333-82C7-5F03B1A916CD}">
      <dsp:nvSpPr>
        <dsp:cNvPr id="0" name=""/>
        <dsp:cNvSpPr/>
      </dsp:nvSpPr>
      <dsp:spPr>
        <a:xfrm>
          <a:off x="0" y="3399"/>
          <a:ext cx="902829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7DD106-5845-4F90-BC18-8A80CA8C1F14}">
      <dsp:nvSpPr>
        <dsp:cNvPr id="0" name=""/>
        <dsp:cNvSpPr/>
      </dsp:nvSpPr>
      <dsp:spPr>
        <a:xfrm>
          <a:off x="219037" y="166319"/>
          <a:ext cx="398249" cy="3982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27D1CC-82AF-4171-AD3C-C10E93FF56FD}">
      <dsp:nvSpPr>
        <dsp:cNvPr id="0" name=""/>
        <dsp:cNvSpPr/>
      </dsp:nvSpPr>
      <dsp:spPr>
        <a:xfrm>
          <a:off x="836323" y="3399"/>
          <a:ext cx="819196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Federal law requires MPOs to establish goals, targets, and performance measures.</a:t>
          </a:r>
        </a:p>
      </dsp:txBody>
      <dsp:txXfrm>
        <a:off x="836323" y="3399"/>
        <a:ext cx="8191966" cy="724089"/>
      </dsp:txXfrm>
    </dsp:sp>
    <dsp:sp modelId="{1177B62F-008B-4F09-B84C-49690AE52870}">
      <dsp:nvSpPr>
        <dsp:cNvPr id="0" name=""/>
        <dsp:cNvSpPr/>
      </dsp:nvSpPr>
      <dsp:spPr>
        <a:xfrm>
          <a:off x="0" y="908511"/>
          <a:ext cx="902829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8F8A30-1021-411F-840A-1D95632174D0}">
      <dsp:nvSpPr>
        <dsp:cNvPr id="0" name=""/>
        <dsp:cNvSpPr/>
      </dsp:nvSpPr>
      <dsp:spPr>
        <a:xfrm>
          <a:off x="219037" y="1071431"/>
          <a:ext cx="398249" cy="3982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A1F22A-130F-408F-A09F-0C0F702C45E0}">
      <dsp:nvSpPr>
        <dsp:cNvPr id="0" name=""/>
        <dsp:cNvSpPr/>
      </dsp:nvSpPr>
      <dsp:spPr>
        <a:xfrm>
          <a:off x="836323" y="908511"/>
          <a:ext cx="819196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Safety; </a:t>
          </a:r>
          <a:r>
            <a:rPr lang="en-US" sz="1500" b="0" kern="1200" dirty="0"/>
            <a:t>number and rate of fatalities &amp; serious injuries</a:t>
          </a:r>
        </a:p>
      </dsp:txBody>
      <dsp:txXfrm>
        <a:off x="836323" y="908511"/>
        <a:ext cx="8191966" cy="724089"/>
      </dsp:txXfrm>
    </dsp:sp>
    <dsp:sp modelId="{2C6406E5-697F-424C-826C-D00058A458BE}">
      <dsp:nvSpPr>
        <dsp:cNvPr id="0" name=""/>
        <dsp:cNvSpPr/>
      </dsp:nvSpPr>
      <dsp:spPr>
        <a:xfrm>
          <a:off x="0" y="1813624"/>
          <a:ext cx="902829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14A2C5-0F8F-43FD-B602-126143E366E7}">
      <dsp:nvSpPr>
        <dsp:cNvPr id="0" name=""/>
        <dsp:cNvSpPr/>
      </dsp:nvSpPr>
      <dsp:spPr>
        <a:xfrm>
          <a:off x="219037" y="1976544"/>
          <a:ext cx="398249" cy="3982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763FA8-2382-49F3-A5FD-79E9E725696B}">
      <dsp:nvSpPr>
        <dsp:cNvPr id="0" name=""/>
        <dsp:cNvSpPr/>
      </dsp:nvSpPr>
      <dsp:spPr>
        <a:xfrm>
          <a:off x="836323" y="1813624"/>
          <a:ext cx="819196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Pavement; </a:t>
          </a:r>
          <a:r>
            <a:rPr lang="en-US" sz="1500" kern="1200" dirty="0"/>
            <a:t>% of interstate and non-interstate pavement in good or poor condition; PCI</a:t>
          </a:r>
          <a:endParaRPr lang="en-US" sz="1500" b="1" kern="1200" dirty="0"/>
        </a:p>
      </dsp:txBody>
      <dsp:txXfrm>
        <a:off x="836323" y="1813624"/>
        <a:ext cx="8191966" cy="724089"/>
      </dsp:txXfrm>
    </dsp:sp>
    <dsp:sp modelId="{1A23DF65-1008-4C1C-876B-2C729911F048}">
      <dsp:nvSpPr>
        <dsp:cNvPr id="0" name=""/>
        <dsp:cNvSpPr/>
      </dsp:nvSpPr>
      <dsp:spPr>
        <a:xfrm>
          <a:off x="0" y="2718736"/>
          <a:ext cx="902829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0A745A-20B9-4316-92C1-C1BE39AF7483}">
      <dsp:nvSpPr>
        <dsp:cNvPr id="0" name=""/>
        <dsp:cNvSpPr/>
      </dsp:nvSpPr>
      <dsp:spPr>
        <a:xfrm>
          <a:off x="219037" y="2881656"/>
          <a:ext cx="398249" cy="39824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D5EAEA-810E-411C-A621-A76FCD14BE3E}">
      <dsp:nvSpPr>
        <dsp:cNvPr id="0" name=""/>
        <dsp:cNvSpPr/>
      </dsp:nvSpPr>
      <dsp:spPr>
        <a:xfrm>
          <a:off x="836323" y="2718736"/>
          <a:ext cx="819196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Bridges; </a:t>
          </a:r>
          <a:r>
            <a:rPr lang="en-US" sz="1500" kern="1200" dirty="0"/>
            <a:t>% Bridge deck area in good or poor condition</a:t>
          </a:r>
        </a:p>
      </dsp:txBody>
      <dsp:txXfrm>
        <a:off x="836323" y="2718736"/>
        <a:ext cx="8191966" cy="724089"/>
      </dsp:txXfrm>
    </dsp:sp>
    <dsp:sp modelId="{56FB8654-DB13-4DF0-91D4-3BA6344CACBB}">
      <dsp:nvSpPr>
        <dsp:cNvPr id="0" name=""/>
        <dsp:cNvSpPr/>
      </dsp:nvSpPr>
      <dsp:spPr>
        <a:xfrm>
          <a:off x="0" y="3623848"/>
          <a:ext cx="902829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D75D5F-6FBC-4D63-A571-995FEC769774}">
      <dsp:nvSpPr>
        <dsp:cNvPr id="0" name=""/>
        <dsp:cNvSpPr/>
      </dsp:nvSpPr>
      <dsp:spPr>
        <a:xfrm>
          <a:off x="219037" y="3786768"/>
          <a:ext cx="398249" cy="39824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13332E-CFF0-47FC-9DFF-F24BC556C77F}">
      <dsp:nvSpPr>
        <dsp:cNvPr id="0" name=""/>
        <dsp:cNvSpPr/>
      </dsp:nvSpPr>
      <dsp:spPr>
        <a:xfrm>
          <a:off x="836323" y="3623848"/>
          <a:ext cx="819196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System Reliability, Freight Movement; interstate, non-interstate, freight travel time reliability</a:t>
          </a:r>
        </a:p>
      </dsp:txBody>
      <dsp:txXfrm>
        <a:off x="836323" y="3623848"/>
        <a:ext cx="8191966" cy="7240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9B24DC-50EC-4D5A-96BE-7F911D5152E9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26BCA-EDCB-4EB6-82FA-9394BEC27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308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B26BCA-EDCB-4EB6-82FA-9394BEC272D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55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A06E0-670E-6CBA-4372-2215D114D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02A1AC-5353-AEED-56AA-E0668D4F06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6D383D-2D72-D05A-6605-5B66612779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BBACC-F6B8-D1DE-0A36-5137C48ECC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B26BCA-EDCB-4EB6-82FA-9394BEC272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69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F2DA4-69C7-A56D-1F35-E4E6EE800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089" y="3121378"/>
            <a:ext cx="5373511" cy="1608666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CE818B-9161-C5A1-170B-B1531D17DE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089" y="4900243"/>
            <a:ext cx="5373511" cy="85795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89206C-0EE2-CDDD-9CD0-EC41A94314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421" y="247984"/>
            <a:ext cx="4182846" cy="259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7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73F32-AF5B-8793-8086-C9928BCF54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0763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5C88D0-C256-7AAE-F83F-732693C802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4286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454C31-0D07-6FC0-3CE4-1A4567AFF8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0"/>
            <a:ext cx="12188952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2796BD-2939-8331-B973-1E8C44A566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8730"/>
            <a:ext cx="12192000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A9D97-EF7D-A3CF-9BB7-66BE2A6C1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860" y="1577975"/>
            <a:ext cx="902829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876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02119-31C1-17E1-6CB6-CC859C752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3981450"/>
          </a:xfrm>
          <a:prstGeom prst="rect">
            <a:avLst/>
          </a:prstGeo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E327EF-E1EB-490F-E34F-90E4E007B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8025" y="4681891"/>
            <a:ext cx="10515600" cy="28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6255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B8EDD-9F39-B225-5750-2EA42E26F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763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B005F-CF57-7AD9-D068-57D5C3EE1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44A8C-06E0-E4EF-1321-111C34298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628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B7C83-7E00-56D5-1175-69342CA21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0ACE8-9248-EF4F-B493-F9FF3E912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C02078-71FB-631A-A1E9-0F0A926C53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87AE59-E0EB-DCDB-4D83-2DEF8D105D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FDB50A-CF2A-F7DC-2C5F-9A41A35D60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5672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E50FD-A78B-0653-FCE0-259729D81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763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585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0142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93BDD-97D1-733C-53C3-5A4462563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1303D-49ED-0BBD-CCA1-792DAE8AB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1576A7-93A9-99A0-2CEB-53E764C81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986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F86EC-7583-1ED1-C2A2-BF360E69A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0C4F7E-EE36-10E6-D313-B5AC7468EB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6070A4-65A7-53F1-0C0C-6134944D2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7759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BF73C8-6ACF-2FEB-C902-4AEA68426DB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0"/>
            <a:ext cx="12188952" cy="685799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3F27F6-09CE-30A0-5A30-776CAA6E9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01262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 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087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CA81D-2F83-FC6C-0513-8F5833E7CC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089" y="3121378"/>
            <a:ext cx="5193757" cy="1608666"/>
          </a:xfrm>
        </p:spPr>
        <p:txBody>
          <a:bodyPr/>
          <a:lstStyle/>
          <a:p>
            <a:r>
              <a:rPr lang="en-US" dirty="0"/>
              <a:t>CAMPO 2050 RTP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461608-C90F-302E-5468-305E17D351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089" y="4900243"/>
            <a:ext cx="5193757" cy="857955"/>
          </a:xfrm>
        </p:spPr>
        <p:txBody>
          <a:bodyPr/>
          <a:lstStyle/>
          <a:p>
            <a:r>
              <a:rPr lang="en-US" dirty="0"/>
              <a:t>November 17, 18, 20, 2025</a:t>
            </a:r>
          </a:p>
          <a:p>
            <a:r>
              <a:rPr lang="en-US" dirty="0"/>
              <a:t>Carson City, Lyon County, Douglas County, Nevada</a:t>
            </a:r>
          </a:p>
        </p:txBody>
      </p:sp>
      <p:pic>
        <p:nvPicPr>
          <p:cNvPr id="7" name="Picture 6" descr="A city with trees and mountains&#10;&#10;AI-generated content may be incorrect.">
            <a:extLst>
              <a:ext uri="{FF2B5EF4-FFF2-40B4-BE49-F238E27FC236}">
                <a16:creationId xmlns:a16="http://schemas.microsoft.com/office/drawing/2014/main" id="{2492C5C8-7794-349A-7C4D-B722D6156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599" y="0"/>
            <a:ext cx="6514123" cy="651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07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1C747-7A03-CB10-D2C2-B5B5900E2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38B66-9E53-2CB2-DEC2-7039E1523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30"/>
            <a:ext cx="121920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2: RTP Planning Process</a:t>
            </a:r>
          </a:p>
        </p:txBody>
      </p:sp>
      <p:graphicFrame>
        <p:nvGraphicFramePr>
          <p:cNvPr id="11" name="Text Placeholder 3">
            <a:extLst>
              <a:ext uri="{FF2B5EF4-FFF2-40B4-BE49-F238E27FC236}">
                <a16:creationId xmlns:a16="http://schemas.microsoft.com/office/drawing/2014/main" id="{6E5D97A6-E9F5-FDC3-038E-2F6F531B8B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0069625"/>
              </p:ext>
            </p:extLst>
          </p:nvPr>
        </p:nvGraphicFramePr>
        <p:xfrm>
          <a:off x="553860" y="1577975"/>
          <a:ext cx="902829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90E2360-797D-459C-FA3D-3F38D2656289}"/>
              </a:ext>
            </a:extLst>
          </p:cNvPr>
          <p:cNvSpPr txBox="1"/>
          <p:nvPr/>
        </p:nvSpPr>
        <p:spPr>
          <a:xfrm>
            <a:off x="787400" y="5988329"/>
            <a:ext cx="6321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CAMPO Supports Nevada state targets. More in Appendix B!</a:t>
            </a:r>
          </a:p>
        </p:txBody>
      </p:sp>
    </p:spTree>
    <p:extLst>
      <p:ext uri="{BB962C8B-B14F-4D97-AF65-F5344CB8AC3E}">
        <p14:creationId xmlns:p14="http://schemas.microsoft.com/office/powerpoint/2010/main" val="1751044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393C1-4E6B-2219-B4A0-88BFF2E0E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34869-85D7-7FE2-0CAD-637AAF3FB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256659-8A0E-6947-A477-2B9BB0775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30"/>
            <a:ext cx="12192000" cy="941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2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4D095-FBCE-0FD6-E09F-DC8352094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413"/>
            <a:ext cx="12192000" cy="1316037"/>
          </a:xfrm>
        </p:spPr>
        <p:txBody>
          <a:bodyPr anchor="ctr">
            <a:normAutofit/>
          </a:bodyPr>
          <a:lstStyle/>
          <a:p>
            <a:r>
              <a:rPr lang="en-US" dirty="0"/>
              <a:t>3: Vision, Goals, and Public Engagement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F06DC06-CD2B-CB96-3CD3-77C608CD9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2808" y="1308624"/>
            <a:ext cx="5157787" cy="400972"/>
          </a:xfrm>
        </p:spPr>
        <p:txBody>
          <a:bodyPr/>
          <a:lstStyle/>
          <a:p>
            <a:pPr algn="ctr"/>
            <a:r>
              <a:rPr lang="en-US" dirty="0"/>
              <a:t>Goals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D09F02-08FE-174B-2D7B-B58C41749A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7"/>
          <a:stretch>
            <a:fillRect/>
          </a:stretch>
        </p:blipFill>
        <p:spPr>
          <a:xfrm>
            <a:off x="1415845" y="1602658"/>
            <a:ext cx="3389614" cy="5078618"/>
          </a:xfrm>
          <a:prstGeom prst="rect">
            <a:avLst/>
          </a:prstGeom>
          <a:noFill/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824CD54-1236-33F9-BE75-E2E855C6E4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49637"/>
            <a:ext cx="5183188" cy="371475"/>
          </a:xfrm>
        </p:spPr>
        <p:txBody>
          <a:bodyPr/>
          <a:lstStyle/>
          <a:p>
            <a:pPr algn="ctr"/>
            <a:r>
              <a:rPr lang="en-US" dirty="0"/>
              <a:t>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DB791-8AA0-3448-DB0D-1C8F1F90AB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02710" y="1721112"/>
            <a:ext cx="5652678" cy="282139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500" b="1" i="1" dirty="0"/>
              <a:t>CAMPO strives to develop and maintain a transportation system that provides balanced, safe, reliable, and convenient transportation options for all members of our community.</a:t>
            </a:r>
            <a:endParaRPr lang="en-US" sz="35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E0FDC0-A349-74B8-A571-77349775CB3A}"/>
              </a:ext>
            </a:extLst>
          </p:cNvPr>
          <p:cNvSpPr txBox="1"/>
          <p:nvPr/>
        </p:nvSpPr>
        <p:spPr>
          <a:xfrm>
            <a:off x="5978013" y="6154994"/>
            <a:ext cx="3195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More in Appendix C!</a:t>
            </a:r>
          </a:p>
        </p:txBody>
      </p:sp>
    </p:spTree>
    <p:extLst>
      <p:ext uri="{BB962C8B-B14F-4D97-AF65-F5344CB8AC3E}">
        <p14:creationId xmlns:p14="http://schemas.microsoft.com/office/powerpoint/2010/main" val="820472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5C29A810-E796-D1CC-3374-381D4483F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30"/>
            <a:ext cx="121920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B11C84-C17F-4F5C-FEB2-1FF3D75C3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21245"/>
            <a:ext cx="12192000" cy="9357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5757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7B7FF-F170-BD11-C63F-8C36A38FD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283E9-BB92-4C8B-BEA0-17E9A9C64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413"/>
            <a:ext cx="12192000" cy="1316037"/>
          </a:xfrm>
        </p:spPr>
        <p:txBody>
          <a:bodyPr anchor="ctr">
            <a:normAutofit/>
          </a:bodyPr>
          <a:lstStyle/>
          <a:p>
            <a:r>
              <a:rPr lang="en-US" dirty="0"/>
              <a:t>4: </a:t>
            </a:r>
            <a:r>
              <a:rPr lang="en-US" sz="3200" dirty="0"/>
              <a:t>Current &amp; Future Conditions/ Regional Transportation Needs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90BC5C1-4017-ABF3-9389-88D936213C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2FD5977-6E79-3661-608D-7BE1FAD91A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FC47323-409B-27A7-72CB-78B854331A8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9ECAF0-7547-05AE-B46A-80DAE8E39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308624"/>
            <a:ext cx="12192000" cy="506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79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D1117-66C9-36EE-33E6-E13D74824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5CB56-0824-0F88-6D33-7FA451253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413"/>
            <a:ext cx="12192000" cy="1316037"/>
          </a:xfrm>
        </p:spPr>
        <p:txBody>
          <a:bodyPr anchor="ctr">
            <a:normAutofit/>
          </a:bodyPr>
          <a:lstStyle/>
          <a:p>
            <a:r>
              <a:rPr lang="en-US" dirty="0"/>
              <a:t>4: </a:t>
            </a:r>
            <a:r>
              <a:rPr lang="en-US" sz="3200" dirty="0"/>
              <a:t>Current &amp; Future Conditions/ Regional Transportation Needs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F81AA3D-79E2-DBF0-0BCA-F221899D89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0B8F9AB-94CB-27DA-76C5-AA2095663D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F0EFCB8-7E36-57EC-0414-443F5ECCE68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7EE1FE-8492-34B5-6DF0-A2991C10E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8624"/>
            <a:ext cx="12192000" cy="534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77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6BFB4-C0B3-4DEE-4EBF-1611D2847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DCF0E-85F4-5274-2388-35CD1AB71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413"/>
            <a:ext cx="12192000" cy="1316037"/>
          </a:xfrm>
        </p:spPr>
        <p:txBody>
          <a:bodyPr anchor="ctr">
            <a:normAutofit/>
          </a:bodyPr>
          <a:lstStyle/>
          <a:p>
            <a:r>
              <a:rPr lang="en-US" dirty="0"/>
              <a:t>4: </a:t>
            </a:r>
            <a:r>
              <a:rPr lang="en-US" sz="3200" dirty="0"/>
              <a:t>Current &amp; Future Conditions/ Regional Transportation Needs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B13898C-3786-99CF-7C39-6A0E230A29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BE227C7-4927-42A3-31AC-EE849C1496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79F73AA-B8C3-E55A-6460-4FCC0CBD9A2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9AA73C-64F8-9458-6F36-54881CBC7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7450"/>
            <a:ext cx="12192000" cy="506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04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4ABD3-6F40-5E53-1F31-D9B5C50C1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2EFE9-14FB-A810-E8F5-C29AF00CC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413"/>
            <a:ext cx="12192000" cy="1316037"/>
          </a:xfrm>
        </p:spPr>
        <p:txBody>
          <a:bodyPr anchor="ctr">
            <a:normAutofit/>
          </a:bodyPr>
          <a:lstStyle/>
          <a:p>
            <a:r>
              <a:rPr lang="en-US" dirty="0"/>
              <a:t>4: </a:t>
            </a:r>
            <a:r>
              <a:rPr lang="en-US" sz="3200" dirty="0"/>
              <a:t>Current &amp; Future Conditions/ Regional Transportation Needs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3426A8-CC13-8956-FD1F-D8F535650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83502" y="1308624"/>
            <a:ext cx="1095588" cy="532336"/>
          </a:xfrm>
        </p:spPr>
        <p:txBody>
          <a:bodyPr/>
          <a:lstStyle/>
          <a:p>
            <a:r>
              <a:rPr lang="en-US" dirty="0"/>
              <a:t>ADA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0A3259E-70B2-075E-ED2B-18B35C0F8C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644248" y="1420555"/>
            <a:ext cx="1095588" cy="455072"/>
          </a:xfrm>
        </p:spPr>
        <p:txBody>
          <a:bodyPr/>
          <a:lstStyle/>
          <a:p>
            <a:r>
              <a:rPr lang="en-US" dirty="0"/>
              <a:t>Safety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6FDEF9-79CF-B085-4125-B13202283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8624"/>
            <a:ext cx="3146212" cy="27498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78FBD1-FB77-9167-BE15-156E01B8B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58438"/>
            <a:ext cx="6098478" cy="2371630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A6C29B9-F135-56CC-D3DD-B322DEA61FD8}"/>
              </a:ext>
            </a:extLst>
          </p:cNvPr>
          <p:cNvSpPr txBox="1">
            <a:spLocks/>
          </p:cNvSpPr>
          <p:nvPr/>
        </p:nvSpPr>
        <p:spPr>
          <a:xfrm>
            <a:off x="3183502" y="3429000"/>
            <a:ext cx="1888951" cy="532336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Complete Streets, SRTS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1370215-88D3-6F8E-2A2C-A7A58132F68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7153599" y="1840960"/>
            <a:ext cx="5038401" cy="46754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A8F7D88-148B-1B66-EBBE-5137A78338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2879"/>
          <a:stretch>
            <a:fillRect/>
          </a:stretch>
        </p:blipFill>
        <p:spPr>
          <a:xfrm>
            <a:off x="4982165" y="1874179"/>
            <a:ext cx="3285269" cy="1316038"/>
          </a:xfrm>
          <a:prstGeom prst="rect">
            <a:avLst/>
          </a:prstGeom>
        </p:spPr>
      </p:pic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80DB8575-2AF0-FE82-C616-9634780C8C01}"/>
              </a:ext>
            </a:extLst>
          </p:cNvPr>
          <p:cNvSpPr txBox="1">
            <a:spLocks/>
          </p:cNvSpPr>
          <p:nvPr/>
        </p:nvSpPr>
        <p:spPr>
          <a:xfrm>
            <a:off x="6096000" y="1308624"/>
            <a:ext cx="1566418" cy="532336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Transit</a:t>
            </a:r>
          </a:p>
        </p:txBody>
      </p:sp>
    </p:spTree>
    <p:extLst>
      <p:ext uri="{BB962C8B-B14F-4D97-AF65-F5344CB8AC3E}">
        <p14:creationId xmlns:p14="http://schemas.microsoft.com/office/powerpoint/2010/main" val="2800099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A9146-6E41-F781-F260-E443E025E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3ACDB-767C-6E39-2B21-B308232C3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413"/>
            <a:ext cx="12192000" cy="1316037"/>
          </a:xfrm>
        </p:spPr>
        <p:txBody>
          <a:bodyPr anchor="ctr">
            <a:normAutofit/>
          </a:bodyPr>
          <a:lstStyle/>
          <a:p>
            <a:r>
              <a:rPr lang="en-US" dirty="0"/>
              <a:t>4: </a:t>
            </a:r>
            <a:r>
              <a:rPr lang="en-US" sz="3200" dirty="0"/>
              <a:t>Current &amp; Future Conditions/ Regional Transportation Needs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ADB2BDC-4219-782A-3F2D-9BC682B11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333" y="969958"/>
            <a:ext cx="7086425" cy="549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16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BCC2B-C7FE-41D8-0F09-93956457C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C379D4-AE6E-2616-48C2-A8C6FDCC94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695A64-AF3E-15B8-5B17-17B02457BCC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077CEA-CE11-105F-D86D-FD199F38A5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CF9AF-9DD8-E008-304E-116F6B636DA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628A94-AA31-3143-719B-DBB172712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941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05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4E515-76FA-BA37-2773-9BAE9CE76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403F88-D793-D879-0338-69DDE2826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643428"/>
            <a:ext cx="12192000" cy="761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79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A8832-B9B7-27D4-851D-7155CBD9A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690F2-C903-081C-722C-7FA4EB6E7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413"/>
            <a:ext cx="12192000" cy="1316037"/>
          </a:xfrm>
        </p:spPr>
        <p:txBody>
          <a:bodyPr anchor="ctr">
            <a:normAutofit/>
          </a:bodyPr>
          <a:lstStyle/>
          <a:p>
            <a:r>
              <a:rPr lang="en-US"/>
              <a:t>5: </a:t>
            </a:r>
            <a:r>
              <a:rPr lang="en-US" sz="3200"/>
              <a:t>Financial Plan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6F4A0B-2BB9-5C51-8B61-ACB7DFE2E56B}"/>
              </a:ext>
            </a:extLst>
          </p:cNvPr>
          <p:cNvSpPr txBox="1"/>
          <p:nvPr/>
        </p:nvSpPr>
        <p:spPr>
          <a:xfrm>
            <a:off x="368300" y="1428572"/>
            <a:ext cx="4237567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SegoeUI"/>
              </a:rPr>
              <a:t>The financial plan must:</a:t>
            </a:r>
          </a:p>
          <a:p>
            <a:pPr algn="l"/>
            <a:r>
              <a:rPr lang="en-US" sz="2000" b="1" i="0" u="none" strike="noStrike" baseline="0" dirty="0">
                <a:solidFill>
                  <a:srgbClr val="15A74B"/>
                </a:solidFill>
                <a:latin typeface="SegoeUI-Bold"/>
              </a:rPr>
              <a:t>•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SegoeUI"/>
              </a:rPr>
              <a:t>Demonstrate how the RTP can be implemented/funded.</a:t>
            </a:r>
          </a:p>
          <a:p>
            <a:pPr algn="l"/>
            <a:r>
              <a:rPr lang="en-US" sz="2000" b="1" i="0" u="none" strike="noStrike" baseline="0" dirty="0">
                <a:solidFill>
                  <a:srgbClr val="15A74B"/>
                </a:solidFill>
                <a:latin typeface="SegoeUI-Bold"/>
              </a:rPr>
              <a:t>•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SegoeUI"/>
              </a:rPr>
              <a:t>Identify resources from public and private sources that are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SegoeUI"/>
              </a:rPr>
              <a:t>reasonably expected to be made available to carry out the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SegoeUI"/>
              </a:rPr>
              <a:t>plan.</a:t>
            </a:r>
          </a:p>
          <a:p>
            <a:pPr algn="l"/>
            <a:r>
              <a:rPr lang="en-US" sz="2000" b="1" i="0" u="none" strike="noStrike" baseline="0" dirty="0">
                <a:solidFill>
                  <a:srgbClr val="15A74B"/>
                </a:solidFill>
                <a:latin typeface="SegoeUI-Bold"/>
              </a:rPr>
              <a:t>•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SegoeUI"/>
              </a:rPr>
              <a:t>Recommend any additional financing strategies for needed projects and programs.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531298-46C7-B112-189A-F1A221C22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719" y="1583266"/>
            <a:ext cx="5229276" cy="394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86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EED21-9782-E1FF-4770-683084B0E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5D58A-E025-F977-B3AD-106927FF0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413"/>
            <a:ext cx="12192000" cy="1316037"/>
          </a:xfrm>
        </p:spPr>
        <p:txBody>
          <a:bodyPr anchor="ctr">
            <a:normAutofit/>
          </a:bodyPr>
          <a:lstStyle/>
          <a:p>
            <a:r>
              <a:rPr lang="en-US"/>
              <a:t>5: </a:t>
            </a:r>
            <a:r>
              <a:rPr lang="en-US" sz="3200"/>
              <a:t>Financial Plan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0E6C55-A077-F3F8-289D-6ACCB38146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5"/>
          <a:stretch>
            <a:fillRect/>
          </a:stretch>
        </p:blipFill>
        <p:spPr>
          <a:xfrm>
            <a:off x="6936370" y="0"/>
            <a:ext cx="5255630" cy="65329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7D0E6E-3426-C476-B256-1AA1E71A0270}"/>
              </a:ext>
            </a:extLst>
          </p:cNvPr>
          <p:cNvSpPr txBox="1"/>
          <p:nvPr/>
        </p:nvSpPr>
        <p:spPr>
          <a:xfrm>
            <a:off x="367727" y="1441901"/>
            <a:ext cx="5585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Revenue for transportation projects comes from a variety  of sources, and funding levels are subject to change over time. CAMPO is using the best available data as part of the RTP.</a:t>
            </a:r>
          </a:p>
        </p:txBody>
      </p:sp>
    </p:spTree>
    <p:extLst>
      <p:ext uri="{BB962C8B-B14F-4D97-AF65-F5344CB8AC3E}">
        <p14:creationId xmlns:p14="http://schemas.microsoft.com/office/powerpoint/2010/main" val="129909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EF676-5780-50FA-1780-977833728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EF3AF-AD45-26FE-46A9-F2B917FF7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413"/>
            <a:ext cx="12192000" cy="1316037"/>
          </a:xfrm>
        </p:spPr>
        <p:txBody>
          <a:bodyPr anchor="ctr">
            <a:normAutofit/>
          </a:bodyPr>
          <a:lstStyle/>
          <a:p>
            <a:r>
              <a:rPr lang="en-US"/>
              <a:t>5: </a:t>
            </a:r>
            <a:r>
              <a:rPr lang="en-US" sz="3200"/>
              <a:t>Financial Plan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A29CED-787B-A6E0-1811-44437D02E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39" y="1437997"/>
            <a:ext cx="11079121" cy="398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48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2AB49-A93E-C364-0FFD-0DCD822F2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C8F43C-2FEA-24CC-F74E-964813B313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D64AC-DB03-6FC3-EE63-8CE5A8D2AAE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A72DA0-92B5-F91F-8253-2A0FAB653D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1C5096-6FEE-8D27-2C8F-AF79CCA5DFE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E08448-33C6-B7F9-6C7E-44523A397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940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168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019B1-ABBF-5864-D949-2A517CE90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86AC0-49B3-3357-BC37-B987F23E8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413"/>
            <a:ext cx="12192000" cy="1316037"/>
          </a:xfrm>
        </p:spPr>
        <p:txBody>
          <a:bodyPr anchor="ctr">
            <a:normAutofit/>
          </a:bodyPr>
          <a:lstStyle/>
          <a:p>
            <a:r>
              <a:rPr lang="en-US" dirty="0"/>
              <a:t>6: Investment Strategy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9837CF-5323-D9D3-E999-01D40FB7FD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44" b="1408"/>
          <a:stretch>
            <a:fillRect/>
          </a:stretch>
        </p:blipFill>
        <p:spPr>
          <a:xfrm>
            <a:off x="3468631" y="1344168"/>
            <a:ext cx="5254738" cy="511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97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EEDAD-ACA1-1C03-AE48-5DFE525F7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8BDFE-C3A5-9553-31CD-6DCFC57EF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413"/>
            <a:ext cx="12192000" cy="1316037"/>
          </a:xfrm>
        </p:spPr>
        <p:txBody>
          <a:bodyPr anchor="ctr">
            <a:normAutofit/>
          </a:bodyPr>
          <a:lstStyle/>
          <a:p>
            <a:r>
              <a:rPr lang="en-US" dirty="0"/>
              <a:t>6: Investment Strategy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452835-824A-2188-4FEA-2015F2728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2328"/>
            <a:ext cx="12192000" cy="45133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C67A6C-E1F3-515D-10EB-0C40459B81FA}"/>
              </a:ext>
            </a:extLst>
          </p:cNvPr>
          <p:cNvSpPr txBox="1"/>
          <p:nvPr/>
        </p:nvSpPr>
        <p:spPr>
          <a:xfrm>
            <a:off x="3028335" y="5685671"/>
            <a:ext cx="5698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Total Fiscally Constrained Project Cost = $800 Million</a:t>
            </a:r>
          </a:p>
        </p:txBody>
      </p:sp>
    </p:spTree>
    <p:extLst>
      <p:ext uri="{BB962C8B-B14F-4D97-AF65-F5344CB8AC3E}">
        <p14:creationId xmlns:p14="http://schemas.microsoft.com/office/powerpoint/2010/main" val="2511046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344E4-AC11-E2B7-0ACF-6D2AFCBFC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F27F8-6577-8807-FA6C-0A4D91F0F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413"/>
            <a:ext cx="12192000" cy="1316037"/>
          </a:xfrm>
        </p:spPr>
        <p:txBody>
          <a:bodyPr anchor="ctr">
            <a:normAutofit/>
          </a:bodyPr>
          <a:lstStyle/>
          <a:p>
            <a:r>
              <a:rPr lang="en-US" dirty="0"/>
              <a:t>Appendix A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911303-37A5-D397-B9F9-07208F16F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542" y="941320"/>
            <a:ext cx="9148916" cy="563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583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E0A04-89B6-5165-DBF5-BAFE8FC54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F9AA3-B683-2D96-9ED8-8DFC6725A7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5F8BB-CB59-093B-7CB7-60C0ED40DB0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26C770-9E5C-EB2A-98E8-32C66A4463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ADE03F-D96D-3748-33E2-20BC9707A15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9CE024-B550-2539-ED72-5BCEF1672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80490" cy="951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659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04457-65A6-1E3B-4FFD-2572D89DA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EC3A0-A202-A6B0-4133-4F9EA77DB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413"/>
            <a:ext cx="12192000" cy="1316037"/>
          </a:xfrm>
        </p:spPr>
        <p:txBody>
          <a:bodyPr anchor="ctr">
            <a:normAutofit/>
          </a:bodyPr>
          <a:lstStyle/>
          <a:p>
            <a:r>
              <a:rPr lang="en-US" dirty="0"/>
              <a:t>7: Looking Ahead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F905B5-B625-C18D-04EB-A9167E523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3025" y="1308624"/>
            <a:ext cx="3928975" cy="52101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00358F-0483-1FA3-621A-BCDA55812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940" y="1308624"/>
            <a:ext cx="3389670" cy="50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60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E7F66-C36E-C211-00BC-10C49A3B8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E9D73-8E63-6DD5-344C-66DF1EACC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413"/>
            <a:ext cx="12192000" cy="1316037"/>
          </a:xfrm>
        </p:spPr>
        <p:txBody>
          <a:bodyPr anchor="ctr">
            <a:normAutofit/>
          </a:bodyPr>
          <a:lstStyle/>
          <a:p>
            <a:r>
              <a:rPr lang="en-US" dirty="0"/>
              <a:t>7: Looking Ahead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83DBCF-EB31-823A-3719-D00AB36BA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6980"/>
            <a:ext cx="12191999" cy="942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09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1B3A1-03BD-B357-987A-269131A3C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D7BB6-142C-A96C-6AF3-EBFC2F82E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63D4A6-6601-0096-1665-33426781F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979E7F-BE5B-C7FF-1670-56CFEAFB1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30"/>
            <a:ext cx="12192000" cy="936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6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EB3AC-5EFD-7651-7D2F-4D7D721D5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Make a Comment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79A7C4-15E2-6C4E-0A3C-7195286574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Comment Card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791AC8-3C0F-D8A9-F776-10D8FEC2259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Please be sure to cite page numbers, or chapters </a:t>
            </a:r>
          </a:p>
          <a:p>
            <a:endParaRPr lang="en-US" dirty="0"/>
          </a:p>
          <a:p>
            <a:r>
              <a:rPr lang="en-US" dirty="0"/>
              <a:t>You can also mail your comments to:</a:t>
            </a:r>
          </a:p>
          <a:p>
            <a:pPr marL="0" indent="0">
              <a:buNone/>
            </a:pPr>
            <a:r>
              <a:rPr lang="en-US" dirty="0"/>
              <a:t>CAMPO</a:t>
            </a:r>
          </a:p>
          <a:p>
            <a:pPr marL="0" indent="0">
              <a:buNone/>
            </a:pPr>
            <a:r>
              <a:rPr lang="en-US" dirty="0"/>
              <a:t>3505 Butti Way</a:t>
            </a:r>
          </a:p>
          <a:p>
            <a:pPr marL="0" indent="0">
              <a:buNone/>
            </a:pPr>
            <a:r>
              <a:rPr lang="en-US" dirty="0"/>
              <a:t>Carson City, NV 89701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5FA7C8-2C2F-44E0-F742-AAE421EB41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Comments@CarsonAreaMPO.com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23BF95-4EB0-919A-B103-6620E28DCF2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Please submit a comment at this email address and cite specific page numbers, or chapter headings so staff can make sure your comments are captured correctly.</a:t>
            </a:r>
          </a:p>
        </p:txBody>
      </p:sp>
    </p:spTree>
    <p:extLst>
      <p:ext uri="{BB962C8B-B14F-4D97-AF65-F5344CB8AC3E}">
        <p14:creationId xmlns:p14="http://schemas.microsoft.com/office/powerpoint/2010/main" val="1994934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CA3E9-0558-3B20-57AF-F05278ACC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B616D-215D-3AAE-EB88-EA25E6DA5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76325"/>
          </a:xfrm>
        </p:spPr>
        <p:txBody>
          <a:bodyPr anchor="ctr">
            <a:normAutofit/>
          </a:bodyPr>
          <a:lstStyle/>
          <a:p>
            <a:r>
              <a:rPr lang="en-US" dirty="0"/>
              <a:t>1: Introduction to CAMPO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C704763-D730-D41C-C9A4-1A8EBB84CB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n-US" dirty="0"/>
              <a:t>The CAMPO 2050 RTP is a 20+ year transportation planning document. </a:t>
            </a:r>
          </a:p>
          <a:p>
            <a:r>
              <a:rPr lang="en-US" dirty="0"/>
              <a:t>This plan and its’ contents influence how transportation planners spend our time (UPWP) what &amp; when projects move forward (TIP) and how we let the public know about it (PPP)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A0B2E65-E4CA-101D-9F6D-2FCA51536B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825625"/>
            <a:ext cx="5181600" cy="39509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6213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2F42-A47C-48B2-249E-627E7B88C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1: Introduction to CAMPO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26C0DBF-C81E-D68F-E451-4600BFA135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05934" y="1390057"/>
            <a:ext cx="4294964" cy="4445056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CCE3994-2E8A-5DEB-B7A4-C631C400D7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5999" y="1442451"/>
            <a:ext cx="4093163" cy="439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74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9C6A4-6411-B230-4686-682032776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10ACB-2501-AF8D-0A99-3FBDF7563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1: Introduction to CAMPO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19F7CF2-B5B6-6ABF-ED4B-5741B5FA6B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56264" y="1217072"/>
            <a:ext cx="8398935" cy="504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21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67E73-74B0-0D65-D3D1-39275F6C0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D959F-9539-3D1F-7532-933766A734E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4CA752-818E-8C8A-7878-B421DBCD69B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4BAADF-42F3-A256-98B4-93E7D55F4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41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34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32B64-0A5C-A085-33AC-9A15EA597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46407-7AA7-D5DB-A605-8EDE3C0E5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2: RTP Planning Process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2AB8EA-19DA-BB51-837A-EF0545CA2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211" y="1742026"/>
            <a:ext cx="8085578" cy="37683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91161E-A24A-B0C2-7AB2-E8A2EBABCADA}"/>
              </a:ext>
            </a:extLst>
          </p:cNvPr>
          <p:cNvSpPr txBox="1"/>
          <p:nvPr/>
        </p:nvSpPr>
        <p:spPr>
          <a:xfrm>
            <a:off x="537633" y="5510418"/>
            <a:ext cx="61891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latin typeface="SegoeUI"/>
              </a:rPr>
              <a:t>23CFR 450.306(b)</a:t>
            </a:r>
          </a:p>
          <a:p>
            <a:r>
              <a:rPr lang="en-US" dirty="0"/>
              <a:t>23 USC § 134</a:t>
            </a:r>
          </a:p>
          <a:p>
            <a:r>
              <a:rPr lang="en-US" dirty="0"/>
              <a:t>49 USC § 5303</a:t>
            </a:r>
          </a:p>
        </p:txBody>
      </p:sp>
    </p:spTree>
    <p:extLst>
      <p:ext uri="{BB962C8B-B14F-4D97-AF65-F5344CB8AC3E}">
        <p14:creationId xmlns:p14="http://schemas.microsoft.com/office/powerpoint/2010/main" val="1653172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05EF1-4983-6478-3D57-BAD04EDA6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FCD28-473B-6A07-FDD0-21417933C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2: RTP Planning Process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9A4123-FF98-4F4F-BE13-B210FDADF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334" y="1471339"/>
            <a:ext cx="8052824" cy="444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066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AMPO">
      <a:dk1>
        <a:srgbClr val="231E59"/>
      </a:dk1>
      <a:lt1>
        <a:srgbClr val="FFFFFF"/>
      </a:lt1>
      <a:dk2>
        <a:srgbClr val="005A49"/>
      </a:dk2>
      <a:lt2>
        <a:srgbClr val="E8E5F3"/>
      </a:lt2>
      <a:accent1>
        <a:srgbClr val="2F2F83"/>
      </a:accent1>
      <a:accent2>
        <a:srgbClr val="00A530"/>
      </a:accent2>
      <a:accent3>
        <a:srgbClr val="00ADBB"/>
      </a:accent3>
      <a:accent4>
        <a:srgbClr val="007962"/>
      </a:accent4>
      <a:accent5>
        <a:srgbClr val="0097A7"/>
      </a:accent5>
      <a:accent6>
        <a:srgbClr val="7EBC00"/>
      </a:accent6>
      <a:hlink>
        <a:srgbClr val="0097A7"/>
      </a:hlink>
      <a:folHlink>
        <a:srgbClr val="0097A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AMPO-Template-PUYALT10005.potx" id="{C4AFF1C5-66BC-4E28-8C44-268D987B5236}" vid="{086A3093-0FC1-4681-A682-9572AE64AC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CAMPO PP-Template</Template>
  <TotalTime>3748</TotalTime>
  <Words>482</Words>
  <Application>Microsoft Office PowerPoint</Application>
  <PresentationFormat>Widescreen</PresentationFormat>
  <Paragraphs>62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Aptos</vt:lpstr>
      <vt:lpstr>Aptos Display</vt:lpstr>
      <vt:lpstr>Arial</vt:lpstr>
      <vt:lpstr>SegoeUI</vt:lpstr>
      <vt:lpstr>SegoeUI-Bold</vt:lpstr>
      <vt:lpstr>Office Theme</vt:lpstr>
      <vt:lpstr>CAMPO 2050 RTP</vt:lpstr>
      <vt:lpstr>PowerPoint Presentation</vt:lpstr>
      <vt:lpstr>PowerPoint Presentation</vt:lpstr>
      <vt:lpstr>1: Introduction to CAMPO </vt:lpstr>
      <vt:lpstr>1: Introduction to CAMPO </vt:lpstr>
      <vt:lpstr>1: Introduction to CAMPO </vt:lpstr>
      <vt:lpstr>PowerPoint Presentation</vt:lpstr>
      <vt:lpstr>2: RTP Planning Process</vt:lpstr>
      <vt:lpstr>2: RTP Planning Process</vt:lpstr>
      <vt:lpstr>2: RTP Planning Process</vt:lpstr>
      <vt:lpstr>PowerPoint Presentation</vt:lpstr>
      <vt:lpstr>3: Vision, Goals, and Public Engagement</vt:lpstr>
      <vt:lpstr>PowerPoint Presentation</vt:lpstr>
      <vt:lpstr>4: Current &amp; Future Conditions/ Regional Transportation Needs</vt:lpstr>
      <vt:lpstr>4: Current &amp; Future Conditions/ Regional Transportation Needs</vt:lpstr>
      <vt:lpstr>4: Current &amp; Future Conditions/ Regional Transportation Needs</vt:lpstr>
      <vt:lpstr>4: Current &amp; Future Conditions/ Regional Transportation Needs</vt:lpstr>
      <vt:lpstr>4: Current &amp; Future Conditions/ Regional Transportation Needs</vt:lpstr>
      <vt:lpstr>PowerPoint Presentation</vt:lpstr>
      <vt:lpstr>5: Financial Plan</vt:lpstr>
      <vt:lpstr>5: Financial Plan</vt:lpstr>
      <vt:lpstr>5: Financial Plan</vt:lpstr>
      <vt:lpstr>PowerPoint Presentation</vt:lpstr>
      <vt:lpstr>6: Investment Strategy</vt:lpstr>
      <vt:lpstr>6: Investment Strategy</vt:lpstr>
      <vt:lpstr>Appendix A</vt:lpstr>
      <vt:lpstr>PowerPoint Presentation</vt:lpstr>
      <vt:lpstr>7: Looking Ahead</vt:lpstr>
      <vt:lpstr>7: Looking Ahead</vt:lpstr>
      <vt:lpstr>How to Make a Comment</vt:lpstr>
    </vt:vector>
  </TitlesOfParts>
  <Company>City of Carson City NV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Kelly Norman</dc:creator>
  <cp:lastModifiedBy>Kelly Norman</cp:lastModifiedBy>
  <cp:revision>19</cp:revision>
  <dcterms:created xsi:type="dcterms:W3CDTF">2025-11-13T16:59:46Z</dcterms:created>
  <dcterms:modified xsi:type="dcterms:W3CDTF">2025-11-24T15:31:06Z</dcterms:modified>
</cp:coreProperties>
</file>