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9" r:id="rId3"/>
    <p:sldId id="321" r:id="rId4"/>
    <p:sldId id="343" r:id="rId5"/>
    <p:sldId id="263" r:id="rId6"/>
    <p:sldId id="265" r:id="rId7"/>
    <p:sldId id="266" r:id="rId8"/>
    <p:sldId id="313" r:id="rId9"/>
    <p:sldId id="342" r:id="rId10"/>
    <p:sldId id="314" r:id="rId11"/>
    <p:sldId id="261" r:id="rId12"/>
    <p:sldId id="284" r:id="rId13"/>
    <p:sldId id="340" r:id="rId14"/>
    <p:sldId id="309" r:id="rId15"/>
    <p:sldId id="341" r:id="rId16"/>
    <p:sldId id="259" r:id="rId17"/>
    <p:sldId id="330" r:id="rId18"/>
    <p:sldId id="331" r:id="rId19"/>
    <p:sldId id="323" r:id="rId20"/>
    <p:sldId id="339" r:id="rId21"/>
    <p:sldId id="311" r:id="rId22"/>
    <p:sldId id="312" r:id="rId23"/>
    <p:sldId id="270" r:id="rId24"/>
    <p:sldId id="322" r:id="rId25"/>
    <p:sldId id="338" r:id="rId26"/>
    <p:sldId id="264" r:id="rId27"/>
    <p:sldId id="258" r:id="rId28"/>
    <p:sldId id="271" r:id="rId29"/>
    <p:sldId id="273" r:id="rId30"/>
    <p:sldId id="337" r:id="rId31"/>
    <p:sldId id="328" r:id="rId32"/>
    <p:sldId id="279" r:id="rId33"/>
    <p:sldId id="278" r:id="rId34"/>
    <p:sldId id="316" r:id="rId35"/>
    <p:sldId id="411" r:id="rId36"/>
    <p:sldId id="347" r:id="rId37"/>
    <p:sldId id="348" r:id="rId38"/>
    <p:sldId id="346" r:id="rId39"/>
    <p:sldId id="324" r:id="rId40"/>
    <p:sldId id="336" r:id="rId41"/>
    <p:sldId id="282" r:id="rId42"/>
    <p:sldId id="319" r:id="rId43"/>
    <p:sldId id="318" r:id="rId44"/>
    <p:sldId id="335" r:id="rId45"/>
    <p:sldId id="326" r:id="rId46"/>
    <p:sldId id="344" r:id="rId47"/>
    <p:sldId id="345" r:id="rId48"/>
    <p:sldId id="276" r:id="rId49"/>
    <p:sldId id="281" r:id="rId50"/>
    <p:sldId id="325" r:id="rId51"/>
    <p:sldId id="334" r:id="rId52"/>
    <p:sldId id="288" r:id="rId53"/>
    <p:sldId id="327" r:id="rId54"/>
    <p:sldId id="333" r:id="rId55"/>
    <p:sldId id="257" r:id="rId56"/>
    <p:sldId id="285" r:id="rId57"/>
    <p:sldId id="269" r:id="rId58"/>
    <p:sldId id="332" r:id="rId59"/>
    <p:sldId id="2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2" autoAdjust="0"/>
    <p:restoredTop sz="94660"/>
  </p:normalViewPr>
  <p:slideViewPr>
    <p:cSldViewPr snapToGrid="0">
      <p:cViewPr varScale="1">
        <p:scale>
          <a:sx n="82" d="100"/>
          <a:sy n="82" d="100"/>
        </p:scale>
        <p:origin x="6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0DC6-1451-495D-BFE4-9CBC844AA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1AA75-5683-4CA3-9A34-0972CCAE77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152722-C5B8-40D7-935D-639AF55B38A0}"/>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5" name="Footer Placeholder 4">
            <a:extLst>
              <a:ext uri="{FF2B5EF4-FFF2-40B4-BE49-F238E27FC236}">
                <a16:creationId xmlns:a16="http://schemas.microsoft.com/office/drawing/2014/main" id="{6C2B806E-3350-4276-BDCC-15B358870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6CE62-DD03-4845-946B-D9D40151A42B}"/>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1475117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6307-AD4F-4D40-8B76-955505983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4F995B-EA9D-465F-95C9-ECA50D0AAB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5B3B8-3EFB-4CFB-B226-D8C9D6BD616C}"/>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5" name="Footer Placeholder 4">
            <a:extLst>
              <a:ext uri="{FF2B5EF4-FFF2-40B4-BE49-F238E27FC236}">
                <a16:creationId xmlns:a16="http://schemas.microsoft.com/office/drawing/2014/main" id="{77AC1600-CA74-471A-B5FC-0E26068E8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4E29F-6DAB-4BA8-88E1-2DF31EECDF5C}"/>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398619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C866C7-9BBC-43FC-8A16-8884C16DEF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8BF0D1-90CE-4B62-BDF7-D035F6374E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44A5-D093-480A-9B7C-C71E9A14C4F2}"/>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5" name="Footer Placeholder 4">
            <a:extLst>
              <a:ext uri="{FF2B5EF4-FFF2-40B4-BE49-F238E27FC236}">
                <a16:creationId xmlns:a16="http://schemas.microsoft.com/office/drawing/2014/main" id="{ED7C5ED1-9589-4A5C-A948-6017C78E8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4D88D-73E8-415C-8A58-7D2B2DA9C5BB}"/>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93189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5C65-1065-4A83-BF0A-A462D6CF0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13D4D-9F95-4A8A-9879-237A178CFA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88C6C-D94C-4C96-B41E-A2A2A1620DB3}"/>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5" name="Footer Placeholder 4">
            <a:extLst>
              <a:ext uri="{FF2B5EF4-FFF2-40B4-BE49-F238E27FC236}">
                <a16:creationId xmlns:a16="http://schemas.microsoft.com/office/drawing/2014/main" id="{0CC2BE0F-63B6-4585-9717-7B48E9916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9C914-698E-4B8D-B1B8-6A8CCB3FCD9E}"/>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4446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4AEC-098E-43F7-AFA5-DB31872532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A3B041-2E67-4617-92FC-CED6B71E7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576254-7C25-4788-B346-AEE3C45A7257}"/>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5" name="Footer Placeholder 4">
            <a:extLst>
              <a:ext uri="{FF2B5EF4-FFF2-40B4-BE49-F238E27FC236}">
                <a16:creationId xmlns:a16="http://schemas.microsoft.com/office/drawing/2014/main" id="{C1E74CA1-79E0-4337-A33E-0DC4CF6FE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B0272-0BAE-4E1C-B25E-08B1295AB5DC}"/>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197333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DE49-FFAC-4160-A5E3-B8F0D6461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0BF47-F3B1-4E23-BFDC-7E27B24FA9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CE4D2-0528-49C1-89A3-48CF8A979C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E023D-7257-41D5-BAD6-7F74E4CEFDBF}"/>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6" name="Footer Placeholder 5">
            <a:extLst>
              <a:ext uri="{FF2B5EF4-FFF2-40B4-BE49-F238E27FC236}">
                <a16:creationId xmlns:a16="http://schemas.microsoft.com/office/drawing/2014/main" id="{190F324C-188C-4365-BDD8-D6F76D797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CC022-E7EA-414F-9B31-4DDB5026205D}"/>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377601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6BFA-7B24-4F06-936D-EC05B39995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9149D-37CC-47D4-A0E9-41E1B72F0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41FF7A-90F4-4FE5-8C22-B181D5080E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8A9977-0EFD-4073-B547-EA5B5E59FC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49C3C-F9A0-42B3-91C8-9A1904BD26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3FF56-128B-4103-B2F6-D21EFBB2E792}"/>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8" name="Footer Placeholder 7">
            <a:extLst>
              <a:ext uri="{FF2B5EF4-FFF2-40B4-BE49-F238E27FC236}">
                <a16:creationId xmlns:a16="http://schemas.microsoft.com/office/drawing/2014/main" id="{941B4EBF-6989-47D3-AD11-DB2E55E424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76BEB6-CA82-4C0F-B0A4-28B83B1C0D03}"/>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58193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771B-C658-49B1-9630-F072C9A69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9A2EB-A3DD-411D-9B73-DC21D258DC17}"/>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4" name="Footer Placeholder 3">
            <a:extLst>
              <a:ext uri="{FF2B5EF4-FFF2-40B4-BE49-F238E27FC236}">
                <a16:creationId xmlns:a16="http://schemas.microsoft.com/office/drawing/2014/main" id="{52B2863A-41DA-4990-914E-8BD74FF061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B68CF5-7AC5-44E0-AB62-20CAFD44CC45}"/>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4043237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1ED98-CFDE-47E5-AAEA-21F4736A5ADE}"/>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3" name="Footer Placeholder 2">
            <a:extLst>
              <a:ext uri="{FF2B5EF4-FFF2-40B4-BE49-F238E27FC236}">
                <a16:creationId xmlns:a16="http://schemas.microsoft.com/office/drawing/2014/main" id="{A8BDCFBA-0B09-448E-BC81-AEFECE9454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F78B62-5ED5-412B-ABF0-0E990A560EF7}"/>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301693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AB74-C3B0-4A28-A1F0-37F1C986F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09F34E-59E6-4857-84BE-72351B612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A03D2E-495E-4FB8-A210-07578E16A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77BC2-0AA5-4A18-9F26-2829960739F0}"/>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6" name="Footer Placeholder 5">
            <a:extLst>
              <a:ext uri="{FF2B5EF4-FFF2-40B4-BE49-F238E27FC236}">
                <a16:creationId xmlns:a16="http://schemas.microsoft.com/office/drawing/2014/main" id="{EF6E424F-720B-4596-9A86-1A487B3F1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4A728-B175-45DC-B78E-882E04800FA5}"/>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507824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6A72-8E32-47F7-961D-56C3EE15A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99FBA-34B7-4E73-A8C9-F54F8C949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7E41D-9E72-4E5C-B25D-F6B1F326A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CF515-1153-4148-92E5-CAC136B34F13}"/>
              </a:ext>
            </a:extLst>
          </p:cNvPr>
          <p:cNvSpPr>
            <a:spLocks noGrp="1"/>
          </p:cNvSpPr>
          <p:nvPr>
            <p:ph type="dt" sz="half" idx="10"/>
          </p:nvPr>
        </p:nvSpPr>
        <p:spPr/>
        <p:txBody>
          <a:bodyPr/>
          <a:lstStyle/>
          <a:p>
            <a:fld id="{9D6A2029-1157-4F6B-9F4E-76EAAF118FD2}" type="datetimeFigureOut">
              <a:rPr lang="en-US" smtClean="0"/>
              <a:t>12/4/2025</a:t>
            </a:fld>
            <a:endParaRPr lang="en-US"/>
          </a:p>
        </p:txBody>
      </p:sp>
      <p:sp>
        <p:nvSpPr>
          <p:cNvPr id="6" name="Footer Placeholder 5">
            <a:extLst>
              <a:ext uri="{FF2B5EF4-FFF2-40B4-BE49-F238E27FC236}">
                <a16:creationId xmlns:a16="http://schemas.microsoft.com/office/drawing/2014/main" id="{2D6ADFBF-A05A-485B-AC0A-C5AE012D6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58B2D-759C-4757-8D15-54605D88749F}"/>
              </a:ext>
            </a:extLst>
          </p:cNvPr>
          <p:cNvSpPr>
            <a:spLocks noGrp="1"/>
          </p:cNvSpPr>
          <p:nvPr>
            <p:ph type="sldNum" sz="quarter" idx="12"/>
          </p:nvPr>
        </p:nvSpPr>
        <p:spPr/>
        <p:txBody>
          <a:bodyPr/>
          <a:lstStyle/>
          <a:p>
            <a:fld id="{F9CCE6F2-48E7-4ADB-9085-97E09F8042FF}" type="slidenum">
              <a:rPr lang="en-US" smtClean="0"/>
              <a:t>‹#›</a:t>
            </a:fld>
            <a:endParaRPr lang="en-US"/>
          </a:p>
        </p:txBody>
      </p:sp>
    </p:spTree>
    <p:extLst>
      <p:ext uri="{BB962C8B-B14F-4D97-AF65-F5344CB8AC3E}">
        <p14:creationId xmlns:p14="http://schemas.microsoft.com/office/powerpoint/2010/main" val="236997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421D5-3575-41AA-9BE2-24F33D2E05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DAAF8A-97BA-4D92-A431-B57A359D8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3DF07-C4ED-4A2C-85DC-D406C41C1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A2029-1157-4F6B-9F4E-76EAAF118FD2}" type="datetimeFigureOut">
              <a:rPr lang="en-US" smtClean="0"/>
              <a:t>12/4/2025</a:t>
            </a:fld>
            <a:endParaRPr lang="en-US"/>
          </a:p>
        </p:txBody>
      </p:sp>
      <p:sp>
        <p:nvSpPr>
          <p:cNvPr id="5" name="Footer Placeholder 4">
            <a:extLst>
              <a:ext uri="{FF2B5EF4-FFF2-40B4-BE49-F238E27FC236}">
                <a16:creationId xmlns:a16="http://schemas.microsoft.com/office/drawing/2014/main" id="{AA109931-30E1-4AE1-867F-69704AE535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03B10-8F61-464A-A52E-CB536F96E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CE6F2-48E7-4ADB-9085-97E09F8042FF}" type="slidenum">
              <a:rPr lang="en-US" smtClean="0"/>
              <a:t>‹#›</a:t>
            </a:fld>
            <a:endParaRPr lang="en-US"/>
          </a:p>
        </p:txBody>
      </p:sp>
    </p:spTree>
    <p:extLst>
      <p:ext uri="{BB962C8B-B14F-4D97-AF65-F5344CB8AC3E}">
        <p14:creationId xmlns:p14="http://schemas.microsoft.com/office/powerpoint/2010/main" val="146108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treasurer@carson.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mailto:treasurer@carson.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70726513-647A-4459-9DFD-11C96ED00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E4C9C60D-9D77-45E7-A7AA-45806B23E7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B34D742C-1AE5-4925-9160-7224E37A2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4FF0A4B-3ADB-4A0F-B8EE-7785F277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59EAD2C6-89D0-435B-9B8C-E3240DEAB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 y="0"/>
            <a:ext cx="10237785"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EEB826E-6EAB-4073-B7B0-768552C29243}"/>
              </a:ext>
            </a:extLst>
          </p:cNvPr>
          <p:cNvSpPr>
            <a:spLocks noGrp="1"/>
          </p:cNvSpPr>
          <p:nvPr>
            <p:ph type="ctrTitle"/>
          </p:nvPr>
        </p:nvSpPr>
        <p:spPr>
          <a:xfrm>
            <a:off x="161541" y="1481438"/>
            <a:ext cx="5955813" cy="3438159"/>
          </a:xfrm>
        </p:spPr>
        <p:txBody>
          <a:bodyPr wrap="square" anchor="b">
            <a:normAutofit/>
          </a:bodyPr>
          <a:lstStyle/>
          <a:p>
            <a:pPr marL="0" marR="0">
              <a:spcBef>
                <a:spcPts val="0"/>
              </a:spcBef>
              <a:spcAft>
                <a:spcPts val="0"/>
              </a:spcAft>
              <a:tabLst>
                <a:tab pos="2971800" algn="ctr"/>
                <a:tab pos="5943600" algn="r"/>
              </a:tabLst>
            </a:pPr>
            <a:r>
              <a:rPr lang="en-US" sz="2300" dirty="0">
                <a:effectLst/>
                <a:latin typeface="+mn-lt"/>
                <a:ea typeface="Calibri" panose="020F0502020204030204" pitchFamily="34" charset="0"/>
                <a:cs typeface="Times New Roman" panose="02020603050405020304" pitchFamily="18" charset="0"/>
              </a:rPr>
              <a:t>OFFICE OF THE TREASURER</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Consolidated Municipality </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of </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Carson City, Nevada</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201 North Carson Street, Suite 5 </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 Carson City, NV 89701</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Office: (775) 887-2092 ●Fax: (775) 887-2102</a:t>
            </a:r>
            <a:br>
              <a:rPr lang="en-US" sz="2300" dirty="0">
                <a:effectLst/>
                <a:latin typeface="+mn-lt"/>
                <a:ea typeface="Calibri" panose="020F0502020204030204" pitchFamily="34" charset="0"/>
                <a:cs typeface="Times New Roman" panose="02020603050405020304" pitchFamily="18" charset="0"/>
              </a:rPr>
            </a:br>
            <a:r>
              <a:rPr lang="en-US" sz="2300" dirty="0">
                <a:effectLst/>
                <a:latin typeface="+mn-lt"/>
                <a:ea typeface="Calibri" panose="020F0502020204030204" pitchFamily="34" charset="0"/>
                <a:cs typeface="Times New Roman" panose="02020603050405020304" pitchFamily="18" charset="0"/>
              </a:rPr>
              <a:t>Email: </a:t>
            </a:r>
            <a:r>
              <a:rPr lang="en-US" sz="2300" u="sng" dirty="0">
                <a:effectLst/>
                <a:latin typeface="+mn-lt"/>
                <a:ea typeface="Calibri" panose="020F0502020204030204" pitchFamily="34" charset="0"/>
                <a:cs typeface="Times New Roman" panose="02020603050405020304" pitchFamily="18" charset="0"/>
                <a:hlinkClick r:id="rId2"/>
              </a:rPr>
              <a:t>treasurer@carson.org</a:t>
            </a:r>
            <a:br>
              <a:rPr lang="en-US" sz="2300" dirty="0">
                <a:effectLst/>
                <a:latin typeface="Calibri" panose="020F0502020204030204" pitchFamily="34" charset="0"/>
                <a:ea typeface="Calibri" panose="020F0502020204030204" pitchFamily="34" charset="0"/>
                <a:cs typeface="Times New Roman" panose="02020603050405020304" pitchFamily="18" charset="0"/>
              </a:rPr>
            </a:br>
            <a:endParaRPr lang="en-US" sz="2300" dirty="0"/>
          </a:p>
        </p:txBody>
      </p:sp>
      <p:pic>
        <p:nvPicPr>
          <p:cNvPr id="7" name="Picture 6">
            <a:extLst>
              <a:ext uri="{FF2B5EF4-FFF2-40B4-BE49-F238E27FC236}">
                <a16:creationId xmlns:a16="http://schemas.microsoft.com/office/drawing/2014/main" id="{AA49A3D7-623B-D36A-A6D7-E0D69A1CEC85}"/>
              </a:ext>
            </a:extLst>
          </p:cNvPr>
          <p:cNvPicPr>
            <a:picLocks noChangeAspect="1"/>
          </p:cNvPicPr>
          <p:nvPr/>
        </p:nvPicPr>
        <p:blipFill>
          <a:blip r:embed="rId3"/>
          <a:stretch>
            <a:fillRect/>
          </a:stretch>
        </p:blipFill>
        <p:spPr>
          <a:xfrm>
            <a:off x="8540178" y="3525498"/>
            <a:ext cx="2806186" cy="2788198"/>
          </a:xfrm>
          <a:prstGeom prst="rect">
            <a:avLst/>
          </a:prstGeom>
          <a:effectLst>
            <a:outerShdw blurRad="508000" dist="101600" dir="5400000" algn="tl" rotWithShape="0">
              <a:prstClr val="black">
                <a:alpha val="10000"/>
              </a:prstClr>
            </a:outerShdw>
          </a:effectLst>
        </p:spPr>
      </p:pic>
      <p:pic>
        <p:nvPicPr>
          <p:cNvPr id="4" name="Picture 3">
            <a:extLst>
              <a:ext uri="{FF2B5EF4-FFF2-40B4-BE49-F238E27FC236}">
                <a16:creationId xmlns:a16="http://schemas.microsoft.com/office/drawing/2014/main" id="{C78991C0-1CBC-8868-AC54-F7A0B23DA6E6}"/>
              </a:ext>
            </a:extLst>
          </p:cNvPr>
          <p:cNvPicPr>
            <a:picLocks noChangeAspect="1"/>
          </p:cNvPicPr>
          <p:nvPr/>
        </p:nvPicPr>
        <p:blipFill>
          <a:blip r:embed="rId4"/>
          <a:stretch>
            <a:fillRect/>
          </a:stretch>
        </p:blipFill>
        <p:spPr>
          <a:xfrm>
            <a:off x="5716003" y="737299"/>
            <a:ext cx="2824175" cy="2788199"/>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72854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CF4739-F424-AB02-41B1-3F698DE31ABE}"/>
              </a:ext>
            </a:extLst>
          </p:cNvPr>
          <p:cNvSpPr>
            <a:spLocks noGrp="1"/>
          </p:cNvSpPr>
          <p:nvPr>
            <p:ph idx="1"/>
          </p:nvPr>
        </p:nvSpPr>
        <p:spPr>
          <a:xfrm>
            <a:off x="190892" y="1262850"/>
            <a:ext cx="5258563" cy="5375492"/>
          </a:xfrm>
        </p:spPr>
        <p:txBody>
          <a:bodyPr>
            <a:normAutofit/>
          </a:bodyPr>
          <a:lstStyle/>
          <a:p>
            <a:r>
              <a:rPr lang="en-US" sz="2400" dirty="0">
                <a:solidFill>
                  <a:schemeClr val="tx1">
                    <a:lumMod val="85000"/>
                    <a:lumOff val="15000"/>
                  </a:schemeClr>
                </a:solidFill>
              </a:rPr>
              <a:t>864 parcels, or 4.02% doesn’t seem like much, but consider the size of some of these properties and land areas that don’t pay real property taxes to Carson City, but still utilize or impact Carson City services such as: </a:t>
            </a:r>
          </a:p>
          <a:p>
            <a:pPr lvl="1"/>
            <a:r>
              <a:rPr lang="en-US" dirty="0">
                <a:solidFill>
                  <a:schemeClr val="tx1">
                    <a:lumMod val="85000"/>
                    <a:lumOff val="15000"/>
                  </a:schemeClr>
                </a:solidFill>
              </a:rPr>
              <a:t>Law Enforcement</a:t>
            </a:r>
          </a:p>
          <a:p>
            <a:pPr lvl="1"/>
            <a:r>
              <a:rPr lang="en-US" dirty="0">
                <a:solidFill>
                  <a:schemeClr val="tx1">
                    <a:lumMod val="85000"/>
                    <a:lumOff val="15000"/>
                  </a:schemeClr>
                </a:solidFill>
              </a:rPr>
              <a:t>Fire</a:t>
            </a:r>
          </a:p>
          <a:p>
            <a:pPr lvl="1"/>
            <a:r>
              <a:rPr lang="en-US" dirty="0">
                <a:solidFill>
                  <a:schemeClr val="tx1">
                    <a:lumMod val="85000"/>
                    <a:lumOff val="15000"/>
                  </a:schemeClr>
                </a:solidFill>
              </a:rPr>
              <a:t>School/education</a:t>
            </a:r>
          </a:p>
          <a:p>
            <a:pPr lvl="1"/>
            <a:r>
              <a:rPr lang="en-US" dirty="0">
                <a:solidFill>
                  <a:schemeClr val="tx1">
                    <a:lumMod val="85000"/>
                    <a:lumOff val="15000"/>
                  </a:schemeClr>
                </a:solidFill>
              </a:rPr>
              <a:t>Public Works</a:t>
            </a:r>
          </a:p>
          <a:p>
            <a:pPr lvl="1"/>
            <a:r>
              <a:rPr lang="en-US" dirty="0">
                <a:solidFill>
                  <a:schemeClr val="tx1">
                    <a:lumMod val="85000"/>
                    <a:lumOff val="15000"/>
                  </a:schemeClr>
                </a:solidFill>
              </a:rPr>
              <a:t>Health and Human Services</a:t>
            </a:r>
          </a:p>
          <a:p>
            <a:pPr lvl="1"/>
            <a:r>
              <a:rPr lang="en-US" dirty="0">
                <a:solidFill>
                  <a:schemeClr val="tx1">
                    <a:lumMod val="85000"/>
                    <a:lumOff val="15000"/>
                  </a:schemeClr>
                </a:solidFill>
              </a:rPr>
              <a:t>Landfill</a:t>
            </a:r>
          </a:p>
          <a:p>
            <a:pPr lvl="1"/>
            <a:r>
              <a:rPr lang="en-US" dirty="0">
                <a:solidFill>
                  <a:schemeClr val="tx1">
                    <a:lumMod val="85000"/>
                    <a:lumOff val="15000"/>
                  </a:schemeClr>
                </a:solidFill>
              </a:rPr>
              <a:t>Parks and Recreation</a:t>
            </a:r>
          </a:p>
          <a:p>
            <a:endParaRPr lang="en-US" dirty="0"/>
          </a:p>
        </p:txBody>
      </p:sp>
      <p:pic>
        <p:nvPicPr>
          <p:cNvPr id="4" name="Picture 3">
            <a:extLst>
              <a:ext uri="{FF2B5EF4-FFF2-40B4-BE49-F238E27FC236}">
                <a16:creationId xmlns:a16="http://schemas.microsoft.com/office/drawing/2014/main" id="{F6CDEFA9-D664-C1CB-82BF-8D149C963228}"/>
              </a:ext>
            </a:extLst>
          </p:cNvPr>
          <p:cNvPicPr>
            <a:picLocks noChangeAspect="1"/>
          </p:cNvPicPr>
          <p:nvPr/>
        </p:nvPicPr>
        <p:blipFill>
          <a:blip r:embed="rId2"/>
          <a:stretch>
            <a:fillRect/>
          </a:stretch>
        </p:blipFill>
        <p:spPr>
          <a:xfrm>
            <a:off x="5647046" y="1262850"/>
            <a:ext cx="6354062" cy="3267531"/>
          </a:xfrm>
          <a:prstGeom prst="rect">
            <a:avLst/>
          </a:prstGeom>
        </p:spPr>
      </p:pic>
      <p:pic>
        <p:nvPicPr>
          <p:cNvPr id="5" name="Picture 4">
            <a:extLst>
              <a:ext uri="{FF2B5EF4-FFF2-40B4-BE49-F238E27FC236}">
                <a16:creationId xmlns:a16="http://schemas.microsoft.com/office/drawing/2014/main" id="{219F0A3E-52A5-B3A4-5C87-B53D62C8304D}"/>
              </a:ext>
            </a:extLst>
          </p:cNvPr>
          <p:cNvPicPr>
            <a:picLocks noChangeAspect="1"/>
          </p:cNvPicPr>
          <p:nvPr/>
        </p:nvPicPr>
        <p:blipFill>
          <a:blip r:embed="rId3"/>
          <a:stretch>
            <a:fillRect/>
          </a:stretch>
        </p:blipFill>
        <p:spPr>
          <a:xfrm>
            <a:off x="7688483" y="4754308"/>
            <a:ext cx="2793189" cy="1884034"/>
          </a:xfrm>
          <a:prstGeom prst="rect">
            <a:avLst/>
          </a:prstGeom>
        </p:spPr>
      </p:pic>
      <p:sp>
        <p:nvSpPr>
          <p:cNvPr id="2" name="Flowchart: Connector 1">
            <a:extLst>
              <a:ext uri="{FF2B5EF4-FFF2-40B4-BE49-F238E27FC236}">
                <a16:creationId xmlns:a16="http://schemas.microsoft.com/office/drawing/2014/main" id="{A6BA7D40-4B1B-13AD-9536-9C33826E9350}"/>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21581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BD48E50-8741-4DDA-80B7-F4482B49AF4D}"/>
              </a:ext>
            </a:extLst>
          </p:cNvPr>
          <p:cNvSpPr>
            <a:spLocks noGrp="1"/>
          </p:cNvSpPr>
          <p:nvPr>
            <p:ph idx="1"/>
          </p:nvPr>
        </p:nvSpPr>
        <p:spPr>
          <a:xfrm>
            <a:off x="136173" y="1733370"/>
            <a:ext cx="4814993" cy="3873056"/>
          </a:xfrm>
        </p:spPr>
        <p:txBody>
          <a:bodyPr anchor="ctr">
            <a:noAutofit/>
          </a:bodyPr>
          <a:lstStyle/>
          <a:p>
            <a:r>
              <a:rPr lang="en-US" sz="1800" dirty="0">
                <a:solidFill>
                  <a:schemeClr val="tx1">
                    <a:lumMod val="85000"/>
                    <a:lumOff val="15000"/>
                  </a:schemeClr>
                </a:solidFill>
              </a:rPr>
              <a:t>Many portions of Carson City consist of:</a:t>
            </a:r>
          </a:p>
          <a:p>
            <a:pPr lvl="1"/>
            <a:r>
              <a:rPr lang="en-US" sz="1800" dirty="0">
                <a:solidFill>
                  <a:schemeClr val="tx1">
                    <a:lumMod val="85000"/>
                    <a:lumOff val="15000"/>
                  </a:schemeClr>
                </a:solidFill>
              </a:rPr>
              <a:t>Federally owned or controlled land</a:t>
            </a:r>
          </a:p>
          <a:p>
            <a:pPr lvl="2"/>
            <a:r>
              <a:rPr lang="en-US" sz="1800" dirty="0">
                <a:solidFill>
                  <a:schemeClr val="tx1">
                    <a:lumMod val="85000"/>
                    <a:lumOff val="15000"/>
                  </a:schemeClr>
                </a:solidFill>
              </a:rPr>
              <a:t>U.S. Forest Service, Bureau of Land Management</a:t>
            </a:r>
          </a:p>
          <a:p>
            <a:pPr lvl="2"/>
            <a:r>
              <a:rPr lang="en-US" sz="1800" dirty="0">
                <a:solidFill>
                  <a:schemeClr val="tx1">
                    <a:lumMod val="85000"/>
                    <a:lumOff val="15000"/>
                  </a:schemeClr>
                </a:solidFill>
              </a:rPr>
              <a:t>Washoe Tribal lands</a:t>
            </a:r>
          </a:p>
          <a:p>
            <a:pPr lvl="1"/>
            <a:r>
              <a:rPr lang="en-US" sz="1800" dirty="0">
                <a:solidFill>
                  <a:schemeClr val="tx1">
                    <a:lumMod val="85000"/>
                    <a:lumOff val="15000"/>
                  </a:schemeClr>
                </a:solidFill>
              </a:rPr>
              <a:t>State owned land:</a:t>
            </a:r>
          </a:p>
          <a:p>
            <a:pPr lvl="2"/>
            <a:r>
              <a:rPr lang="en-US" sz="1800" dirty="0">
                <a:solidFill>
                  <a:schemeClr val="tx1">
                    <a:lumMod val="85000"/>
                    <a:lumOff val="15000"/>
                  </a:schemeClr>
                </a:solidFill>
              </a:rPr>
              <a:t>Various state government lands, buildings, and properties</a:t>
            </a:r>
          </a:p>
          <a:p>
            <a:pPr lvl="2"/>
            <a:r>
              <a:rPr lang="en-US" sz="1800" dirty="0">
                <a:solidFill>
                  <a:schemeClr val="tx1">
                    <a:lumMod val="85000"/>
                    <a:lumOff val="15000"/>
                  </a:schemeClr>
                </a:solidFill>
              </a:rPr>
              <a:t>NRS 361.055: state properties are exempt from taxation</a:t>
            </a:r>
          </a:p>
          <a:p>
            <a:pPr lvl="3"/>
            <a:r>
              <a:rPr lang="en-US" dirty="0">
                <a:solidFill>
                  <a:schemeClr val="tx1">
                    <a:lumMod val="85000"/>
                    <a:lumOff val="15000"/>
                  </a:schemeClr>
                </a:solidFill>
              </a:rPr>
              <a:t>NRS 361.157 provides a caveat for some exempt properties that can be taxed</a:t>
            </a:r>
          </a:p>
          <a:p>
            <a:pPr lvl="1"/>
            <a:r>
              <a:rPr lang="en-US" sz="1800" dirty="0">
                <a:solidFill>
                  <a:schemeClr val="tx1">
                    <a:lumMod val="85000"/>
                    <a:lumOff val="15000"/>
                  </a:schemeClr>
                </a:solidFill>
              </a:rPr>
              <a:t>City owned properties</a:t>
            </a:r>
          </a:p>
          <a:p>
            <a:pPr lvl="2"/>
            <a:r>
              <a:rPr lang="en-US" sz="1800" dirty="0">
                <a:solidFill>
                  <a:schemeClr val="tx1">
                    <a:lumMod val="85000"/>
                    <a:lumOff val="15000"/>
                  </a:schemeClr>
                </a:solidFill>
              </a:rPr>
              <a:t>City government offices and properties</a:t>
            </a:r>
          </a:p>
          <a:p>
            <a:pPr lvl="2"/>
            <a:r>
              <a:rPr lang="en-US" sz="1800" dirty="0">
                <a:solidFill>
                  <a:schemeClr val="tx1">
                    <a:lumMod val="85000"/>
                    <a:lumOff val="15000"/>
                  </a:schemeClr>
                </a:solidFill>
              </a:rPr>
              <a:t>School District properties</a:t>
            </a:r>
          </a:p>
          <a:p>
            <a:r>
              <a:rPr lang="en-US" sz="1800" dirty="0">
                <a:solidFill>
                  <a:schemeClr val="tx1">
                    <a:lumMod val="85000"/>
                    <a:lumOff val="15000"/>
                  </a:schemeClr>
                </a:solidFill>
              </a:rPr>
              <a:t>Carson City loses out on considerable taxable property due to numerous federal, state, and City properties not subject to property taxes</a:t>
            </a:r>
          </a:p>
          <a:p>
            <a:pPr lvl="1"/>
            <a:r>
              <a:rPr lang="en-US" sz="1800" dirty="0">
                <a:solidFill>
                  <a:schemeClr val="tx1">
                    <a:lumMod val="85000"/>
                    <a:lumOff val="15000"/>
                  </a:schemeClr>
                </a:solidFill>
              </a:rPr>
              <a:t>This is in addition to the many churches and non-profit organizations that have tax exemptions for their real properties</a:t>
            </a:r>
          </a:p>
          <a:p>
            <a:pPr marL="0" indent="0">
              <a:buNone/>
            </a:pPr>
            <a:endParaRPr lang="en-US"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A501BE-5DC1-0D73-5D07-2D644B57B736}"/>
              </a:ext>
            </a:extLst>
          </p:cNvPr>
          <p:cNvPicPr>
            <a:picLocks noChangeAspect="1"/>
          </p:cNvPicPr>
          <p:nvPr/>
        </p:nvPicPr>
        <p:blipFill>
          <a:blip r:embed="rId2"/>
          <a:stretch>
            <a:fillRect/>
          </a:stretch>
        </p:blipFill>
        <p:spPr>
          <a:xfrm>
            <a:off x="5087339" y="869866"/>
            <a:ext cx="6835015" cy="4670854"/>
          </a:xfrm>
          <a:prstGeom prst="rect">
            <a:avLst/>
          </a:prstGeom>
        </p:spPr>
      </p:pic>
      <p:sp>
        <p:nvSpPr>
          <p:cNvPr id="2" name="Flowchart: Connector 1">
            <a:extLst>
              <a:ext uri="{FF2B5EF4-FFF2-40B4-BE49-F238E27FC236}">
                <a16:creationId xmlns:a16="http://schemas.microsoft.com/office/drawing/2014/main" id="{14FE1019-D182-B4FE-1744-9476B94116AE}"/>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60083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6C3644-BBB9-4040-BFFD-0D8408C22E8E}"/>
              </a:ext>
            </a:extLst>
          </p:cNvPr>
          <p:cNvSpPr>
            <a:spLocks noGrp="1"/>
          </p:cNvSpPr>
          <p:nvPr>
            <p:ph idx="1"/>
          </p:nvPr>
        </p:nvSpPr>
        <p:spPr>
          <a:xfrm>
            <a:off x="838200" y="511278"/>
            <a:ext cx="10515600" cy="5665686"/>
          </a:xfrm>
        </p:spPr>
        <p:txBody>
          <a:bodyPr/>
          <a:lstStyle/>
          <a:p>
            <a:pPr marL="0" indent="0" algn="ctr">
              <a:buNone/>
            </a:pPr>
            <a:r>
              <a:rPr lang="en-US" dirty="0"/>
              <a:t>Just a few of the state and federal building/facilities in Carson City that don’t pay real property taxes</a:t>
            </a:r>
          </a:p>
          <a:p>
            <a:endParaRPr lang="en-US" dirty="0"/>
          </a:p>
        </p:txBody>
      </p:sp>
      <p:pic>
        <p:nvPicPr>
          <p:cNvPr id="5" name="Picture 4">
            <a:extLst>
              <a:ext uri="{FF2B5EF4-FFF2-40B4-BE49-F238E27FC236}">
                <a16:creationId xmlns:a16="http://schemas.microsoft.com/office/drawing/2014/main" id="{2A95AB77-34F7-4224-9F9B-E019458174A7}"/>
              </a:ext>
            </a:extLst>
          </p:cNvPr>
          <p:cNvPicPr>
            <a:picLocks noChangeAspect="1"/>
          </p:cNvPicPr>
          <p:nvPr/>
        </p:nvPicPr>
        <p:blipFill>
          <a:blip r:embed="rId2"/>
          <a:stretch>
            <a:fillRect/>
          </a:stretch>
        </p:blipFill>
        <p:spPr>
          <a:xfrm>
            <a:off x="3474632" y="2252154"/>
            <a:ext cx="2287316" cy="1557381"/>
          </a:xfrm>
          <a:prstGeom prst="rect">
            <a:avLst/>
          </a:prstGeom>
        </p:spPr>
      </p:pic>
      <p:pic>
        <p:nvPicPr>
          <p:cNvPr id="7" name="Picture 6">
            <a:extLst>
              <a:ext uri="{FF2B5EF4-FFF2-40B4-BE49-F238E27FC236}">
                <a16:creationId xmlns:a16="http://schemas.microsoft.com/office/drawing/2014/main" id="{2052D7DE-5B85-45D0-8777-BB5011764916}"/>
              </a:ext>
            </a:extLst>
          </p:cNvPr>
          <p:cNvPicPr>
            <a:picLocks noChangeAspect="1"/>
          </p:cNvPicPr>
          <p:nvPr/>
        </p:nvPicPr>
        <p:blipFill>
          <a:blip r:embed="rId3"/>
          <a:stretch>
            <a:fillRect/>
          </a:stretch>
        </p:blipFill>
        <p:spPr>
          <a:xfrm>
            <a:off x="8861083" y="2314863"/>
            <a:ext cx="2762250" cy="1323975"/>
          </a:xfrm>
          <a:prstGeom prst="rect">
            <a:avLst/>
          </a:prstGeom>
        </p:spPr>
      </p:pic>
      <p:pic>
        <p:nvPicPr>
          <p:cNvPr id="9" name="Picture 8">
            <a:extLst>
              <a:ext uri="{FF2B5EF4-FFF2-40B4-BE49-F238E27FC236}">
                <a16:creationId xmlns:a16="http://schemas.microsoft.com/office/drawing/2014/main" id="{E3E2F249-F40E-4A2B-BCD1-87F77E5D1C69}"/>
              </a:ext>
            </a:extLst>
          </p:cNvPr>
          <p:cNvPicPr>
            <a:picLocks noChangeAspect="1"/>
          </p:cNvPicPr>
          <p:nvPr/>
        </p:nvPicPr>
        <p:blipFill>
          <a:blip r:embed="rId4"/>
          <a:stretch>
            <a:fillRect/>
          </a:stretch>
        </p:blipFill>
        <p:spPr>
          <a:xfrm>
            <a:off x="3461186" y="5259114"/>
            <a:ext cx="2229759" cy="1478397"/>
          </a:xfrm>
          <a:prstGeom prst="rect">
            <a:avLst/>
          </a:prstGeom>
        </p:spPr>
      </p:pic>
      <p:pic>
        <p:nvPicPr>
          <p:cNvPr id="11" name="Picture 10">
            <a:extLst>
              <a:ext uri="{FF2B5EF4-FFF2-40B4-BE49-F238E27FC236}">
                <a16:creationId xmlns:a16="http://schemas.microsoft.com/office/drawing/2014/main" id="{A86ADF1C-8885-40C2-BA01-DF981A696B87}"/>
              </a:ext>
            </a:extLst>
          </p:cNvPr>
          <p:cNvPicPr>
            <a:picLocks noChangeAspect="1"/>
          </p:cNvPicPr>
          <p:nvPr/>
        </p:nvPicPr>
        <p:blipFill>
          <a:blip r:embed="rId5"/>
          <a:stretch>
            <a:fillRect/>
          </a:stretch>
        </p:blipFill>
        <p:spPr>
          <a:xfrm>
            <a:off x="6194009" y="2292389"/>
            <a:ext cx="2247901" cy="1552575"/>
          </a:xfrm>
          <a:prstGeom prst="rect">
            <a:avLst/>
          </a:prstGeom>
        </p:spPr>
      </p:pic>
      <p:pic>
        <p:nvPicPr>
          <p:cNvPr id="13" name="Picture 12">
            <a:extLst>
              <a:ext uri="{FF2B5EF4-FFF2-40B4-BE49-F238E27FC236}">
                <a16:creationId xmlns:a16="http://schemas.microsoft.com/office/drawing/2014/main" id="{D71D4616-FE95-4071-8B87-54469A7C7580}"/>
              </a:ext>
            </a:extLst>
          </p:cNvPr>
          <p:cNvPicPr>
            <a:picLocks noChangeAspect="1"/>
          </p:cNvPicPr>
          <p:nvPr/>
        </p:nvPicPr>
        <p:blipFill>
          <a:blip r:embed="rId6"/>
          <a:stretch>
            <a:fillRect/>
          </a:stretch>
        </p:blipFill>
        <p:spPr>
          <a:xfrm>
            <a:off x="6194009" y="5463985"/>
            <a:ext cx="2247901" cy="1247964"/>
          </a:xfrm>
          <a:prstGeom prst="rect">
            <a:avLst/>
          </a:prstGeom>
        </p:spPr>
      </p:pic>
      <p:pic>
        <p:nvPicPr>
          <p:cNvPr id="15" name="Picture 14">
            <a:extLst>
              <a:ext uri="{FF2B5EF4-FFF2-40B4-BE49-F238E27FC236}">
                <a16:creationId xmlns:a16="http://schemas.microsoft.com/office/drawing/2014/main" id="{EF26EF3A-0E16-4EAD-B098-567CC51BAC58}"/>
              </a:ext>
            </a:extLst>
          </p:cNvPr>
          <p:cNvPicPr>
            <a:picLocks noChangeAspect="1"/>
          </p:cNvPicPr>
          <p:nvPr/>
        </p:nvPicPr>
        <p:blipFill>
          <a:blip r:embed="rId7"/>
          <a:stretch>
            <a:fillRect/>
          </a:stretch>
        </p:blipFill>
        <p:spPr>
          <a:xfrm>
            <a:off x="212510" y="5233551"/>
            <a:ext cx="2842952" cy="1457325"/>
          </a:xfrm>
          <a:prstGeom prst="rect">
            <a:avLst/>
          </a:prstGeom>
        </p:spPr>
      </p:pic>
      <p:pic>
        <p:nvPicPr>
          <p:cNvPr id="17" name="Picture 16">
            <a:extLst>
              <a:ext uri="{FF2B5EF4-FFF2-40B4-BE49-F238E27FC236}">
                <a16:creationId xmlns:a16="http://schemas.microsoft.com/office/drawing/2014/main" id="{9F51BFDD-0347-44C1-B4F0-4D764B31A3C0}"/>
              </a:ext>
            </a:extLst>
          </p:cNvPr>
          <p:cNvPicPr>
            <a:picLocks noChangeAspect="1"/>
          </p:cNvPicPr>
          <p:nvPr/>
        </p:nvPicPr>
        <p:blipFill>
          <a:blip r:embed="rId8"/>
          <a:stretch>
            <a:fillRect/>
          </a:stretch>
        </p:blipFill>
        <p:spPr>
          <a:xfrm>
            <a:off x="212508" y="2214851"/>
            <a:ext cx="2842951" cy="1524000"/>
          </a:xfrm>
          <a:prstGeom prst="rect">
            <a:avLst/>
          </a:prstGeom>
        </p:spPr>
      </p:pic>
      <p:pic>
        <p:nvPicPr>
          <p:cNvPr id="19" name="Picture 18">
            <a:extLst>
              <a:ext uri="{FF2B5EF4-FFF2-40B4-BE49-F238E27FC236}">
                <a16:creationId xmlns:a16="http://schemas.microsoft.com/office/drawing/2014/main" id="{A7D1D1ED-DB1D-4F75-9AFA-3CB7204CE755}"/>
              </a:ext>
            </a:extLst>
          </p:cNvPr>
          <p:cNvPicPr>
            <a:picLocks noChangeAspect="1"/>
          </p:cNvPicPr>
          <p:nvPr/>
        </p:nvPicPr>
        <p:blipFill>
          <a:blip r:embed="rId9"/>
          <a:stretch>
            <a:fillRect/>
          </a:stretch>
        </p:blipFill>
        <p:spPr>
          <a:xfrm>
            <a:off x="8897226" y="5233551"/>
            <a:ext cx="2665853" cy="1497679"/>
          </a:xfrm>
          <a:prstGeom prst="rect">
            <a:avLst/>
          </a:prstGeom>
        </p:spPr>
      </p:pic>
      <p:pic>
        <p:nvPicPr>
          <p:cNvPr id="21" name="Picture 20">
            <a:extLst>
              <a:ext uri="{FF2B5EF4-FFF2-40B4-BE49-F238E27FC236}">
                <a16:creationId xmlns:a16="http://schemas.microsoft.com/office/drawing/2014/main" id="{9B8FD4D0-2642-4B50-B48A-1FAA93423BDF}"/>
              </a:ext>
            </a:extLst>
          </p:cNvPr>
          <p:cNvPicPr>
            <a:picLocks noChangeAspect="1"/>
          </p:cNvPicPr>
          <p:nvPr/>
        </p:nvPicPr>
        <p:blipFill>
          <a:blip r:embed="rId10"/>
          <a:stretch>
            <a:fillRect/>
          </a:stretch>
        </p:blipFill>
        <p:spPr>
          <a:xfrm>
            <a:off x="6194624" y="3961677"/>
            <a:ext cx="2247900" cy="1337254"/>
          </a:xfrm>
          <a:prstGeom prst="rect">
            <a:avLst/>
          </a:prstGeom>
        </p:spPr>
      </p:pic>
      <p:pic>
        <p:nvPicPr>
          <p:cNvPr id="23" name="Picture 22">
            <a:extLst>
              <a:ext uri="{FF2B5EF4-FFF2-40B4-BE49-F238E27FC236}">
                <a16:creationId xmlns:a16="http://schemas.microsoft.com/office/drawing/2014/main" id="{7A0C2E0F-4D26-4C64-BA73-EAF46002DE53}"/>
              </a:ext>
            </a:extLst>
          </p:cNvPr>
          <p:cNvPicPr>
            <a:picLocks noChangeAspect="1"/>
          </p:cNvPicPr>
          <p:nvPr/>
        </p:nvPicPr>
        <p:blipFill>
          <a:blip r:embed="rId11"/>
          <a:stretch>
            <a:fillRect/>
          </a:stretch>
        </p:blipFill>
        <p:spPr>
          <a:xfrm>
            <a:off x="8897226" y="3809535"/>
            <a:ext cx="2689963" cy="1319902"/>
          </a:xfrm>
          <a:prstGeom prst="rect">
            <a:avLst/>
          </a:prstGeom>
        </p:spPr>
      </p:pic>
      <p:pic>
        <p:nvPicPr>
          <p:cNvPr id="25" name="Picture 24">
            <a:extLst>
              <a:ext uri="{FF2B5EF4-FFF2-40B4-BE49-F238E27FC236}">
                <a16:creationId xmlns:a16="http://schemas.microsoft.com/office/drawing/2014/main" id="{1D626F2F-A587-4A54-85C0-4E4490A57801}"/>
              </a:ext>
            </a:extLst>
          </p:cNvPr>
          <p:cNvPicPr>
            <a:picLocks noChangeAspect="1"/>
          </p:cNvPicPr>
          <p:nvPr/>
        </p:nvPicPr>
        <p:blipFill>
          <a:blip r:embed="rId12"/>
          <a:stretch>
            <a:fillRect/>
          </a:stretch>
        </p:blipFill>
        <p:spPr>
          <a:xfrm>
            <a:off x="212509" y="3911080"/>
            <a:ext cx="2867826" cy="1182854"/>
          </a:xfrm>
          <a:prstGeom prst="rect">
            <a:avLst/>
          </a:prstGeom>
        </p:spPr>
      </p:pic>
      <p:pic>
        <p:nvPicPr>
          <p:cNvPr id="27" name="Picture 26">
            <a:extLst>
              <a:ext uri="{FF2B5EF4-FFF2-40B4-BE49-F238E27FC236}">
                <a16:creationId xmlns:a16="http://schemas.microsoft.com/office/drawing/2014/main" id="{072C2271-B365-4681-8B1A-2258E1D10C5D}"/>
              </a:ext>
            </a:extLst>
          </p:cNvPr>
          <p:cNvPicPr>
            <a:picLocks noChangeAspect="1"/>
          </p:cNvPicPr>
          <p:nvPr/>
        </p:nvPicPr>
        <p:blipFill>
          <a:blip r:embed="rId13"/>
          <a:stretch>
            <a:fillRect/>
          </a:stretch>
        </p:blipFill>
        <p:spPr>
          <a:xfrm>
            <a:off x="3461186" y="3911080"/>
            <a:ext cx="2287316" cy="1311608"/>
          </a:xfrm>
          <a:prstGeom prst="rect">
            <a:avLst/>
          </a:prstGeom>
        </p:spPr>
      </p:pic>
    </p:spTree>
    <p:extLst>
      <p:ext uri="{BB962C8B-B14F-4D97-AF65-F5344CB8AC3E}">
        <p14:creationId xmlns:p14="http://schemas.microsoft.com/office/powerpoint/2010/main" val="1869456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D9199F-5777-EE7C-F328-D844A87B97E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9D2766C-AEC9-60C8-825A-573D7C730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02EFD7F-79AB-5C0D-4836-C344B56D1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0B3A6BE-BE78-51F3-3F2B-2D678C46D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93C692-BF78-30A5-9C15-3FEE7DCECD01}"/>
              </a:ext>
            </a:extLst>
          </p:cNvPr>
          <p:cNvPicPr>
            <a:picLocks noChangeAspect="1"/>
          </p:cNvPicPr>
          <p:nvPr/>
        </p:nvPicPr>
        <p:blipFill>
          <a:blip r:embed="rId2"/>
          <a:stretch>
            <a:fillRect/>
          </a:stretch>
        </p:blipFill>
        <p:spPr>
          <a:xfrm>
            <a:off x="1780400" y="496470"/>
            <a:ext cx="9278558" cy="5113310"/>
          </a:xfrm>
          <a:prstGeom prst="rect">
            <a:avLst/>
          </a:prstGeom>
        </p:spPr>
      </p:pic>
    </p:spTree>
    <p:extLst>
      <p:ext uri="{BB962C8B-B14F-4D97-AF65-F5344CB8AC3E}">
        <p14:creationId xmlns:p14="http://schemas.microsoft.com/office/powerpoint/2010/main" val="225058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6AC22B86-80E7-B3B3-0FB2-6F64346CD39C}"/>
              </a:ext>
            </a:extLst>
          </p:cNvPr>
          <p:cNvPicPr>
            <a:picLocks noChangeAspect="1"/>
          </p:cNvPicPr>
          <p:nvPr/>
        </p:nvPicPr>
        <p:blipFill>
          <a:blip r:embed="rId2"/>
          <a:stretch>
            <a:fillRect/>
          </a:stretch>
        </p:blipFill>
        <p:spPr>
          <a:xfrm>
            <a:off x="1368584" y="871268"/>
            <a:ext cx="9121845" cy="5115464"/>
          </a:xfrm>
          <a:prstGeom prst="rect">
            <a:avLst/>
          </a:prstGeom>
        </p:spPr>
      </p:pic>
    </p:spTree>
    <p:extLst>
      <p:ext uri="{BB962C8B-B14F-4D97-AF65-F5344CB8AC3E}">
        <p14:creationId xmlns:p14="http://schemas.microsoft.com/office/powerpoint/2010/main" val="58304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AE496B-414E-C123-44D4-4B52D9FAE07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F624DD-2063-53DE-1175-FAA26BE7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4E4197B-1BBA-3A5F-1B2A-40946A257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pic>
        <p:nvPicPr>
          <p:cNvPr id="3" name="Picture 2">
            <a:extLst>
              <a:ext uri="{FF2B5EF4-FFF2-40B4-BE49-F238E27FC236}">
                <a16:creationId xmlns:a16="http://schemas.microsoft.com/office/drawing/2014/main" id="{C3A6B31C-AB95-0D5F-63E3-7FB0C89119E5}"/>
              </a:ext>
            </a:extLst>
          </p:cNvPr>
          <p:cNvPicPr>
            <a:picLocks noChangeAspect="1"/>
          </p:cNvPicPr>
          <p:nvPr/>
        </p:nvPicPr>
        <p:blipFill>
          <a:blip r:embed="rId2"/>
          <a:stretch>
            <a:fillRect/>
          </a:stretch>
        </p:blipFill>
        <p:spPr>
          <a:xfrm>
            <a:off x="1129788" y="714089"/>
            <a:ext cx="9166357" cy="5410666"/>
          </a:xfrm>
          <a:prstGeom prst="rect">
            <a:avLst/>
          </a:prstGeom>
        </p:spPr>
      </p:pic>
    </p:spTree>
    <p:extLst>
      <p:ext uri="{BB962C8B-B14F-4D97-AF65-F5344CB8AC3E}">
        <p14:creationId xmlns:p14="http://schemas.microsoft.com/office/powerpoint/2010/main" val="14129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2DB3-0DD0-9CF4-C2BD-0C104D7246B8}"/>
              </a:ext>
            </a:extLst>
          </p:cNvPr>
          <p:cNvSpPr>
            <a:spLocks noGrp="1"/>
          </p:cNvSpPr>
          <p:nvPr>
            <p:ph type="title"/>
          </p:nvPr>
        </p:nvSpPr>
        <p:spPr>
          <a:xfrm>
            <a:off x="800878" y="812994"/>
            <a:ext cx="11183224" cy="1325563"/>
          </a:xfrm>
        </p:spPr>
        <p:txBody>
          <a:bodyPr>
            <a:normAutofit/>
          </a:bodyPr>
          <a:lstStyle/>
          <a:p>
            <a:pPr algn="ctr"/>
            <a:r>
              <a:rPr lang="en-US" sz="3200" dirty="0"/>
              <a:t>SUMMARY OF REAL PROPERTY TAX COLLECTION IN CARSON CITY</a:t>
            </a:r>
            <a:br>
              <a:rPr lang="en-US" sz="3200" dirty="0"/>
            </a:br>
            <a:r>
              <a:rPr lang="en-US" sz="3200" dirty="0"/>
              <a:t>TAX COLLECTION DURING THE LAST 7 YEARS</a:t>
            </a:r>
            <a:br>
              <a:rPr lang="en-US" sz="3200" dirty="0"/>
            </a:br>
            <a:r>
              <a:rPr lang="en-US" sz="2200" dirty="0"/>
              <a:t>source: Devnet (Carson City property tax system)</a:t>
            </a:r>
          </a:p>
        </p:txBody>
      </p:sp>
      <p:graphicFrame>
        <p:nvGraphicFramePr>
          <p:cNvPr id="3" name="Table 2">
            <a:extLst>
              <a:ext uri="{FF2B5EF4-FFF2-40B4-BE49-F238E27FC236}">
                <a16:creationId xmlns:a16="http://schemas.microsoft.com/office/drawing/2014/main" id="{63108E0A-332C-E538-CEB0-4147186D9F5D}"/>
              </a:ext>
            </a:extLst>
          </p:cNvPr>
          <p:cNvGraphicFramePr>
            <a:graphicFrameLocks noGrp="1"/>
          </p:cNvGraphicFramePr>
          <p:nvPr>
            <p:extLst>
              <p:ext uri="{D42A27DB-BD31-4B8C-83A1-F6EECF244321}">
                <p14:modId xmlns:p14="http://schemas.microsoft.com/office/powerpoint/2010/main" val="648138473"/>
              </p:ext>
            </p:extLst>
          </p:nvPr>
        </p:nvGraphicFramePr>
        <p:xfrm>
          <a:off x="2574326" y="2276714"/>
          <a:ext cx="6875397" cy="4363116"/>
        </p:xfrm>
        <a:graphic>
          <a:graphicData uri="http://schemas.openxmlformats.org/drawingml/2006/table">
            <a:tbl>
              <a:tblPr firstRow="1" bandRow="1">
                <a:tableStyleId>{5C22544A-7EE6-4342-B048-85BDC9FD1C3A}</a:tableStyleId>
              </a:tblPr>
              <a:tblGrid>
                <a:gridCol w="2275781">
                  <a:extLst>
                    <a:ext uri="{9D8B030D-6E8A-4147-A177-3AD203B41FA5}">
                      <a16:colId xmlns:a16="http://schemas.microsoft.com/office/drawing/2014/main" val="1175256555"/>
                    </a:ext>
                  </a:extLst>
                </a:gridCol>
                <a:gridCol w="2276397">
                  <a:extLst>
                    <a:ext uri="{9D8B030D-6E8A-4147-A177-3AD203B41FA5}">
                      <a16:colId xmlns:a16="http://schemas.microsoft.com/office/drawing/2014/main" val="905271267"/>
                    </a:ext>
                  </a:extLst>
                </a:gridCol>
                <a:gridCol w="2323219">
                  <a:extLst>
                    <a:ext uri="{9D8B030D-6E8A-4147-A177-3AD203B41FA5}">
                      <a16:colId xmlns:a16="http://schemas.microsoft.com/office/drawing/2014/main" val="3940007669"/>
                    </a:ext>
                  </a:extLst>
                </a:gridCol>
              </a:tblGrid>
              <a:tr h="486699">
                <a:tc>
                  <a:txBody>
                    <a:bodyPr/>
                    <a:lstStyle/>
                    <a:p>
                      <a:pPr marL="0" marR="0">
                        <a:lnSpc>
                          <a:spcPct val="115000"/>
                        </a:lnSpc>
                        <a:spcAft>
                          <a:spcPts val="800"/>
                        </a:spcAft>
                        <a:buNone/>
                      </a:pPr>
                      <a:r>
                        <a:rPr lang="en-US" sz="1200" kern="100">
                          <a:effectLst/>
                        </a:rPr>
                        <a:t>TAX YEAR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TAXABLE PARCELS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TOTAL AMOUNT DUE IN PROPERTY TAXES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850040650"/>
                  </a:ext>
                </a:extLst>
              </a:tr>
              <a:tr h="429404">
                <a:tc>
                  <a:txBody>
                    <a:bodyPr/>
                    <a:lstStyle/>
                    <a:p>
                      <a:pPr marL="0" marR="0">
                        <a:lnSpc>
                          <a:spcPct val="115000"/>
                        </a:lnSpc>
                        <a:spcAft>
                          <a:spcPts val="800"/>
                        </a:spcAft>
                        <a:buNone/>
                      </a:pPr>
                      <a:r>
                        <a:rPr lang="en-US" sz="1200" kern="100">
                          <a:effectLst/>
                        </a:rPr>
                        <a:t>2025-2026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dirty="0">
                          <a:effectLst/>
                        </a:rPr>
                        <a:t>20,585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$72,426,674.31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248047211"/>
                  </a:ext>
                </a:extLst>
              </a:tr>
              <a:tr h="429404">
                <a:tc>
                  <a:txBody>
                    <a:bodyPr/>
                    <a:lstStyle/>
                    <a:p>
                      <a:pPr marL="0" marR="0">
                        <a:lnSpc>
                          <a:spcPct val="115000"/>
                        </a:lnSpc>
                        <a:spcAft>
                          <a:spcPts val="800"/>
                        </a:spcAft>
                        <a:buNone/>
                      </a:pPr>
                      <a:r>
                        <a:rPr lang="en-US" sz="1200" kern="100">
                          <a:effectLst/>
                        </a:rPr>
                        <a:t>2024-2025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20,402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$68,096,635.39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222381161"/>
                  </a:ext>
                </a:extLst>
              </a:tr>
              <a:tr h="429404">
                <a:tc>
                  <a:txBody>
                    <a:bodyPr/>
                    <a:lstStyle/>
                    <a:p>
                      <a:pPr marL="0" marR="0">
                        <a:lnSpc>
                          <a:spcPct val="115000"/>
                        </a:lnSpc>
                        <a:spcAft>
                          <a:spcPts val="800"/>
                        </a:spcAft>
                        <a:buNone/>
                      </a:pPr>
                      <a:r>
                        <a:rPr lang="en-US" sz="1200" kern="100">
                          <a:effectLst/>
                        </a:rPr>
                        <a:t>2023-2024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20,301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$62,228,253.84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1637037400"/>
                  </a:ext>
                </a:extLst>
              </a:tr>
              <a:tr h="429404">
                <a:tc>
                  <a:txBody>
                    <a:bodyPr/>
                    <a:lstStyle/>
                    <a:p>
                      <a:pPr marL="0" marR="0">
                        <a:lnSpc>
                          <a:spcPct val="115000"/>
                        </a:lnSpc>
                        <a:spcAft>
                          <a:spcPts val="800"/>
                        </a:spcAft>
                        <a:buNone/>
                      </a:pPr>
                      <a:r>
                        <a:rPr lang="en-US" sz="1200" kern="100">
                          <a:effectLst/>
                        </a:rPr>
                        <a:t>2022-2023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19,826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$57,666,286.82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3571004777"/>
                  </a:ext>
                </a:extLst>
              </a:tr>
              <a:tr h="429404">
                <a:tc>
                  <a:txBody>
                    <a:bodyPr/>
                    <a:lstStyle/>
                    <a:p>
                      <a:pPr marL="0" marR="0">
                        <a:lnSpc>
                          <a:spcPct val="115000"/>
                        </a:lnSpc>
                        <a:spcAft>
                          <a:spcPts val="800"/>
                        </a:spcAft>
                        <a:buNone/>
                      </a:pPr>
                      <a:r>
                        <a:rPr lang="en-US" sz="1200" kern="100">
                          <a:effectLst/>
                        </a:rPr>
                        <a:t>2021-2022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19,724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$54,358,763.72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2143169668"/>
                  </a:ext>
                </a:extLst>
              </a:tr>
              <a:tr h="429404">
                <a:tc>
                  <a:txBody>
                    <a:bodyPr/>
                    <a:lstStyle/>
                    <a:p>
                      <a:pPr marL="0" marR="0">
                        <a:lnSpc>
                          <a:spcPct val="115000"/>
                        </a:lnSpc>
                        <a:spcAft>
                          <a:spcPts val="800"/>
                        </a:spcAft>
                        <a:buNone/>
                      </a:pPr>
                      <a:r>
                        <a:rPr lang="en-US" sz="1200" kern="100">
                          <a:effectLst/>
                        </a:rPr>
                        <a:t>2020-2021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19,374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$52,016,649.16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651172670"/>
                  </a:ext>
                </a:extLst>
              </a:tr>
              <a:tr h="429404">
                <a:tc>
                  <a:txBody>
                    <a:bodyPr/>
                    <a:lstStyle/>
                    <a:p>
                      <a:pPr marL="0" marR="0">
                        <a:lnSpc>
                          <a:spcPct val="115000"/>
                        </a:lnSpc>
                        <a:spcAft>
                          <a:spcPts val="800"/>
                        </a:spcAft>
                        <a:buNone/>
                      </a:pPr>
                      <a:r>
                        <a:rPr lang="en-US" sz="1200" kern="100">
                          <a:effectLst/>
                        </a:rPr>
                        <a:t>2019-2020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19,155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$49,290,136.95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4129436617"/>
                  </a:ext>
                </a:extLst>
              </a:tr>
              <a:tr h="429404">
                <a:tc>
                  <a:txBody>
                    <a:bodyPr/>
                    <a:lstStyle/>
                    <a:p>
                      <a:pPr marL="0" marR="0">
                        <a:lnSpc>
                          <a:spcPct val="115000"/>
                        </a:lnSpc>
                        <a:spcAft>
                          <a:spcPts val="800"/>
                        </a:spcAft>
                        <a:buNone/>
                      </a:pPr>
                      <a:r>
                        <a:rPr lang="en-US" sz="1200" kern="100">
                          <a:effectLst/>
                        </a:rPr>
                        <a:t>2018-2019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19,066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$46,682,692.10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4085697214"/>
                  </a:ext>
                </a:extLst>
              </a:tr>
              <a:tr h="429404">
                <a:tc>
                  <a:txBody>
                    <a:bodyPr/>
                    <a:lstStyle/>
                    <a:p>
                      <a:pPr marL="0" marR="0">
                        <a:lnSpc>
                          <a:spcPct val="115000"/>
                        </a:lnSpc>
                        <a:spcAft>
                          <a:spcPts val="800"/>
                        </a:spcAft>
                        <a:buNone/>
                      </a:pPr>
                      <a:r>
                        <a:rPr lang="en-US" sz="1200" kern="100">
                          <a:effectLst/>
                        </a:rPr>
                        <a:t>2017-2018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a:effectLst/>
                        </a:rPr>
                        <a:t>18,828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tc>
                  <a:txBody>
                    <a:bodyPr/>
                    <a:lstStyle/>
                    <a:p>
                      <a:pPr marL="0" marR="0">
                        <a:lnSpc>
                          <a:spcPct val="115000"/>
                        </a:lnSpc>
                        <a:spcAft>
                          <a:spcPts val="800"/>
                        </a:spcAft>
                        <a:buNone/>
                      </a:pPr>
                      <a:r>
                        <a:rPr lang="en-US" sz="1200" kern="100" dirty="0">
                          <a:effectLst/>
                        </a:rPr>
                        <a:t>$44,149,381.30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715" marR="88715" marT="44357" marB="44357"/>
                </a:tc>
                <a:extLst>
                  <a:ext uri="{0D108BD9-81ED-4DB2-BD59-A6C34878D82A}">
                    <a16:rowId xmlns:a16="http://schemas.microsoft.com/office/drawing/2014/main" val="989636614"/>
                  </a:ext>
                </a:extLst>
              </a:tr>
            </a:tbl>
          </a:graphicData>
        </a:graphic>
      </p:graphicFrame>
      <p:sp>
        <p:nvSpPr>
          <p:cNvPr id="4" name="Flowchart: Connector 3">
            <a:extLst>
              <a:ext uri="{FF2B5EF4-FFF2-40B4-BE49-F238E27FC236}">
                <a16:creationId xmlns:a16="http://schemas.microsoft.com/office/drawing/2014/main" id="{5A8AC49F-1EC6-CDE6-5BEA-72A0E573F206}"/>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59098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546C19-563E-3DFF-CC90-A70B9F426A1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16B2BE-65D3-5643-96B4-CF137D4ED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C85A2A2-1B88-D173-4ADC-3281E07C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313D5AC-18C8-1152-A0B8-FBABE8EDD0D2}"/>
              </a:ext>
            </a:extLst>
          </p:cNvPr>
          <p:cNvSpPr>
            <a:spLocks noGrp="1"/>
          </p:cNvSpPr>
          <p:nvPr>
            <p:ph type="title"/>
          </p:nvPr>
        </p:nvSpPr>
        <p:spPr>
          <a:xfrm>
            <a:off x="0" y="457199"/>
            <a:ext cx="12014200" cy="577797"/>
          </a:xfrm>
        </p:spPr>
        <p:txBody>
          <a:bodyPr>
            <a:noAutofit/>
          </a:bodyPr>
          <a:lstStyle/>
          <a:p>
            <a:pPr algn="ctr"/>
            <a:r>
              <a:rPr lang="en-US" sz="3200" dirty="0"/>
              <a:t>PROPERTY TAX COLLECTION AND REVENUE SOURCES IN CARSON CITY</a:t>
            </a:r>
          </a:p>
        </p:txBody>
      </p:sp>
      <p:pic>
        <p:nvPicPr>
          <p:cNvPr id="5" name="Picture 4">
            <a:extLst>
              <a:ext uri="{FF2B5EF4-FFF2-40B4-BE49-F238E27FC236}">
                <a16:creationId xmlns:a16="http://schemas.microsoft.com/office/drawing/2014/main" id="{D1E70559-EA94-0FA0-2DB9-16F835348E1C}"/>
              </a:ext>
            </a:extLst>
          </p:cNvPr>
          <p:cNvPicPr>
            <a:picLocks noChangeAspect="1"/>
          </p:cNvPicPr>
          <p:nvPr/>
        </p:nvPicPr>
        <p:blipFill>
          <a:blip r:embed="rId2"/>
          <a:stretch>
            <a:fillRect/>
          </a:stretch>
        </p:blipFill>
        <p:spPr>
          <a:xfrm>
            <a:off x="443515" y="1114608"/>
            <a:ext cx="7491921" cy="5592009"/>
          </a:xfrm>
          <a:prstGeom prst="rect">
            <a:avLst/>
          </a:prstGeom>
        </p:spPr>
      </p:pic>
      <p:sp>
        <p:nvSpPr>
          <p:cNvPr id="3" name="Content Placeholder 2">
            <a:extLst>
              <a:ext uri="{FF2B5EF4-FFF2-40B4-BE49-F238E27FC236}">
                <a16:creationId xmlns:a16="http://schemas.microsoft.com/office/drawing/2014/main" id="{7EBF1889-C963-E058-4A03-6D422FA6576B}"/>
              </a:ext>
            </a:extLst>
          </p:cNvPr>
          <p:cNvSpPr>
            <a:spLocks noGrp="1"/>
          </p:cNvSpPr>
          <p:nvPr>
            <p:ph idx="1"/>
          </p:nvPr>
        </p:nvSpPr>
        <p:spPr>
          <a:xfrm>
            <a:off x="8307120" y="1186380"/>
            <a:ext cx="3707080" cy="5316020"/>
          </a:xfrm>
        </p:spPr>
        <p:txBody>
          <a:bodyPr anchor="ctr">
            <a:noAutofit/>
          </a:bodyPr>
          <a:lstStyle/>
          <a:p>
            <a:pPr marL="0" indent="0">
              <a:buNone/>
            </a:pPr>
            <a:r>
              <a:rPr lang="en-US" sz="2000" dirty="0">
                <a:solidFill>
                  <a:schemeClr val="tx1">
                    <a:lumMod val="85000"/>
                    <a:lumOff val="15000"/>
                  </a:schemeClr>
                </a:solidFill>
              </a:rPr>
              <a:t>As a note: consolidated taxes currently make up the largest revenue source for Carson City at 26.3%, but this tax source is also the most volatile. Consolidated taxes consist of:</a:t>
            </a:r>
          </a:p>
          <a:p>
            <a:pPr marL="457200" indent="-457200">
              <a:buAutoNum type="arabicParenR"/>
            </a:pPr>
            <a:r>
              <a:rPr lang="en-US" sz="2000" dirty="0">
                <a:solidFill>
                  <a:schemeClr val="tx1">
                    <a:lumMod val="85000"/>
                    <a:lumOff val="15000"/>
                  </a:schemeClr>
                </a:solidFill>
              </a:rPr>
              <a:t>Cigarette Tax </a:t>
            </a:r>
          </a:p>
          <a:p>
            <a:pPr marL="457200" indent="-457200">
              <a:buAutoNum type="arabicParenR"/>
            </a:pPr>
            <a:r>
              <a:rPr lang="en-US" sz="2000" dirty="0">
                <a:solidFill>
                  <a:schemeClr val="tx1">
                    <a:lumMod val="85000"/>
                    <a:lumOff val="15000"/>
                  </a:schemeClr>
                </a:solidFill>
              </a:rPr>
              <a:t>Liquor Tax  </a:t>
            </a:r>
          </a:p>
          <a:p>
            <a:pPr marL="457200" indent="-457200">
              <a:buAutoNum type="arabicParenR"/>
            </a:pPr>
            <a:r>
              <a:rPr lang="en-US" sz="2000" dirty="0">
                <a:solidFill>
                  <a:schemeClr val="tx1">
                    <a:lumMod val="85000"/>
                    <a:lumOff val="15000"/>
                  </a:schemeClr>
                </a:solidFill>
              </a:rPr>
              <a:t>Government Services Tax (GST)</a:t>
            </a:r>
          </a:p>
          <a:p>
            <a:pPr marL="457200" indent="-457200">
              <a:buAutoNum type="arabicParenR"/>
            </a:pPr>
            <a:r>
              <a:rPr lang="en-US" sz="2000" dirty="0">
                <a:solidFill>
                  <a:schemeClr val="tx1">
                    <a:lumMod val="85000"/>
                    <a:lumOff val="15000"/>
                  </a:schemeClr>
                </a:solidFill>
              </a:rPr>
              <a:t>Real Property Transfer Tax (RPTT) </a:t>
            </a:r>
          </a:p>
          <a:p>
            <a:pPr marL="457200" indent="-457200">
              <a:buAutoNum type="arabicParenR"/>
            </a:pPr>
            <a:r>
              <a:rPr lang="en-US" sz="2000" dirty="0">
                <a:solidFill>
                  <a:schemeClr val="tx1">
                    <a:lumMod val="85000"/>
                    <a:lumOff val="15000"/>
                  </a:schemeClr>
                </a:solidFill>
              </a:rPr>
              <a:t>Basic City County Relief Tax (BCCRT) </a:t>
            </a:r>
          </a:p>
          <a:p>
            <a:pPr marL="457200" indent="-457200">
              <a:buAutoNum type="arabicParenR"/>
            </a:pPr>
            <a:r>
              <a:rPr lang="en-US" sz="2000" dirty="0">
                <a:solidFill>
                  <a:schemeClr val="tx1">
                    <a:lumMod val="85000"/>
                    <a:lumOff val="15000"/>
                  </a:schemeClr>
                </a:solidFill>
              </a:rPr>
              <a:t>Supplemental City County Relief Tax (SCCRT) </a:t>
            </a:r>
          </a:p>
        </p:txBody>
      </p:sp>
      <p:sp>
        <p:nvSpPr>
          <p:cNvPr id="4" name="Flowchart: Connector 3">
            <a:extLst>
              <a:ext uri="{FF2B5EF4-FFF2-40B4-BE49-F238E27FC236}">
                <a16:creationId xmlns:a16="http://schemas.microsoft.com/office/drawing/2014/main" id="{0B5A2560-1E95-9DEA-347B-6AC7E7BB00D9}"/>
              </a:ext>
            </a:extLst>
          </p:cNvPr>
          <p:cNvSpPr/>
          <p:nvPr/>
        </p:nvSpPr>
        <p:spPr>
          <a:xfrm>
            <a:off x="11503153" y="152907"/>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881323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7DC4F5-DCBB-FD77-3913-31362CBFE92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D1F68C-7C55-E6C2-2198-A60430FAA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C00406-84EF-8E95-3675-BEE8458F5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BE3B953B-1878-A58D-5C01-83EF4A8DD196}"/>
              </a:ext>
            </a:extLst>
          </p:cNvPr>
          <p:cNvSpPr>
            <a:spLocks noGrp="1"/>
          </p:cNvSpPr>
          <p:nvPr>
            <p:ph type="title"/>
          </p:nvPr>
        </p:nvSpPr>
        <p:spPr>
          <a:xfrm>
            <a:off x="0" y="151383"/>
            <a:ext cx="12014200" cy="723525"/>
          </a:xfrm>
        </p:spPr>
        <p:txBody>
          <a:bodyPr>
            <a:noAutofit/>
          </a:bodyPr>
          <a:lstStyle/>
          <a:p>
            <a:pPr algn="ctr"/>
            <a:r>
              <a:rPr lang="en-US" sz="3200" dirty="0"/>
              <a:t> </a:t>
            </a:r>
            <a:r>
              <a:rPr lang="en-US" sz="2800" dirty="0"/>
              <a:t>SUMMARY OF CARSON CITY EXPENSES BY DEPARTMENT/OFFICE FUNCTIONS</a:t>
            </a:r>
          </a:p>
        </p:txBody>
      </p:sp>
      <p:pic>
        <p:nvPicPr>
          <p:cNvPr id="4" name="Picture 3">
            <a:extLst>
              <a:ext uri="{FF2B5EF4-FFF2-40B4-BE49-F238E27FC236}">
                <a16:creationId xmlns:a16="http://schemas.microsoft.com/office/drawing/2014/main" id="{029AA4CF-EDB8-CBAD-8608-9D6ABE4764E9}"/>
              </a:ext>
            </a:extLst>
          </p:cNvPr>
          <p:cNvPicPr>
            <a:picLocks noChangeAspect="1"/>
          </p:cNvPicPr>
          <p:nvPr/>
        </p:nvPicPr>
        <p:blipFill>
          <a:blip r:embed="rId2"/>
          <a:stretch>
            <a:fillRect/>
          </a:stretch>
        </p:blipFill>
        <p:spPr>
          <a:xfrm>
            <a:off x="2339291" y="874908"/>
            <a:ext cx="7510369" cy="5831709"/>
          </a:xfrm>
          <a:prstGeom prst="rect">
            <a:avLst/>
          </a:prstGeom>
        </p:spPr>
      </p:pic>
    </p:spTree>
    <p:extLst>
      <p:ext uri="{BB962C8B-B14F-4D97-AF65-F5344CB8AC3E}">
        <p14:creationId xmlns:p14="http://schemas.microsoft.com/office/powerpoint/2010/main" val="1060121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B74D1C-C757-41A5-C079-5EFBE4DDF3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02FD74-BCEE-9B17-883B-E4BA68A75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55E966B-B551-2A29-47C0-A1B7D1194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4AA9E40-4FF3-363A-3D79-B0DEABFCD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4DB6F9-35B3-CF8B-C98D-FED4CC2A490D}"/>
              </a:ext>
            </a:extLst>
          </p:cNvPr>
          <p:cNvPicPr>
            <a:picLocks noChangeAspect="1"/>
          </p:cNvPicPr>
          <p:nvPr/>
        </p:nvPicPr>
        <p:blipFill>
          <a:blip r:embed="rId2"/>
          <a:stretch>
            <a:fillRect/>
          </a:stretch>
        </p:blipFill>
        <p:spPr>
          <a:xfrm>
            <a:off x="1675982" y="641878"/>
            <a:ext cx="8840035" cy="5772570"/>
          </a:xfrm>
          <a:prstGeom prst="rect">
            <a:avLst/>
          </a:prstGeom>
        </p:spPr>
      </p:pic>
    </p:spTree>
    <p:extLst>
      <p:ext uri="{BB962C8B-B14F-4D97-AF65-F5344CB8AC3E}">
        <p14:creationId xmlns:p14="http://schemas.microsoft.com/office/powerpoint/2010/main" val="4011467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BC626-A791-92EB-02C5-B4B9AE00FAF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9F7DA84-6174-2279-D696-AC7FF20B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93CC909-DDD1-A341-6828-C23CE844F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EE49434-47ED-B49A-CA3C-192819AFEE21}"/>
              </a:ext>
            </a:extLst>
          </p:cNvPr>
          <p:cNvSpPr>
            <a:spLocks noGrp="1"/>
          </p:cNvSpPr>
          <p:nvPr>
            <p:ph idx="1"/>
          </p:nvPr>
        </p:nvSpPr>
        <p:spPr>
          <a:xfrm>
            <a:off x="258004" y="528506"/>
            <a:ext cx="7443090" cy="5147737"/>
          </a:xfrm>
        </p:spPr>
        <p:txBody>
          <a:bodyPr anchor="ctr">
            <a:noAutofit/>
          </a:bodyPr>
          <a:lstStyle/>
          <a:p>
            <a:r>
              <a:rPr lang="en-US" sz="2400" dirty="0">
                <a:solidFill>
                  <a:schemeClr val="tx1">
                    <a:lumMod val="85000"/>
                    <a:lumOff val="15000"/>
                  </a:schemeClr>
                </a:solidFill>
              </a:rPr>
              <a:t>As the state capital, “county seat,” and now the only “city” for that matter, Carson City has a unique history and political situation different from other cities and counties in Nevada, all of which impact Carson City:</a:t>
            </a:r>
          </a:p>
          <a:p>
            <a:pPr lvl="1"/>
            <a:r>
              <a:rPr lang="en-US" dirty="0">
                <a:solidFill>
                  <a:schemeClr val="tx1">
                    <a:lumMod val="85000"/>
                    <a:lumOff val="15000"/>
                  </a:schemeClr>
                </a:solidFill>
              </a:rPr>
              <a:t>Carson City government</a:t>
            </a:r>
          </a:p>
          <a:p>
            <a:pPr lvl="1"/>
            <a:r>
              <a:rPr lang="en-US" dirty="0">
                <a:solidFill>
                  <a:schemeClr val="tx1">
                    <a:lumMod val="85000"/>
                    <a:lumOff val="15000"/>
                  </a:schemeClr>
                </a:solidFill>
              </a:rPr>
              <a:t>State government</a:t>
            </a:r>
          </a:p>
          <a:p>
            <a:pPr lvl="1"/>
            <a:r>
              <a:rPr lang="en-US" dirty="0">
                <a:solidFill>
                  <a:schemeClr val="tx1">
                    <a:lumMod val="85000"/>
                    <a:lumOff val="15000"/>
                  </a:schemeClr>
                </a:solidFill>
              </a:rPr>
              <a:t>Federal government</a:t>
            </a:r>
          </a:p>
          <a:p>
            <a:pPr lvl="1"/>
            <a:r>
              <a:rPr lang="en-US" dirty="0">
                <a:solidFill>
                  <a:schemeClr val="tx1">
                    <a:lumMod val="85000"/>
                    <a:lumOff val="15000"/>
                  </a:schemeClr>
                </a:solidFill>
              </a:rPr>
              <a:t>Businesses</a:t>
            </a:r>
          </a:p>
          <a:p>
            <a:pPr lvl="1"/>
            <a:r>
              <a:rPr lang="en-US" dirty="0">
                <a:solidFill>
                  <a:schemeClr val="tx1">
                    <a:lumMod val="85000"/>
                    <a:lumOff val="15000"/>
                  </a:schemeClr>
                </a:solidFill>
              </a:rPr>
              <a:t>Religious entities</a:t>
            </a:r>
          </a:p>
          <a:p>
            <a:pPr lvl="1"/>
            <a:r>
              <a:rPr lang="en-US" dirty="0">
                <a:solidFill>
                  <a:schemeClr val="tx1">
                    <a:lumMod val="85000"/>
                    <a:lumOff val="15000"/>
                  </a:schemeClr>
                </a:solidFill>
              </a:rPr>
              <a:t>Non-profit organizations</a:t>
            </a:r>
          </a:p>
          <a:p>
            <a:pPr lvl="1"/>
            <a:r>
              <a:rPr lang="en-US" dirty="0">
                <a:solidFill>
                  <a:schemeClr val="tx1">
                    <a:lumMod val="85000"/>
                    <a:lumOff val="15000"/>
                  </a:schemeClr>
                </a:solidFill>
              </a:rPr>
              <a:t>Taxpayers </a:t>
            </a:r>
          </a:p>
          <a:p>
            <a:r>
              <a:rPr lang="en-US" sz="2400" dirty="0">
                <a:solidFill>
                  <a:schemeClr val="tx1">
                    <a:lumMod val="85000"/>
                    <a:lumOff val="15000"/>
                  </a:schemeClr>
                </a:solidFill>
              </a:rPr>
              <a:t>This unique history and situation impacts Carson City and its finances in many ways</a:t>
            </a:r>
          </a:p>
        </p:txBody>
      </p:sp>
      <p:sp>
        <p:nvSpPr>
          <p:cNvPr id="12" name="Freeform: Shape 11">
            <a:extLst>
              <a:ext uri="{FF2B5EF4-FFF2-40B4-BE49-F238E27FC236}">
                <a16:creationId xmlns:a16="http://schemas.microsoft.com/office/drawing/2014/main" id="{7C77CB8E-38BB-1081-3DCD-F1C087F07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13F98DE-3D2F-DEB0-48CF-59F48E4FD1E7}"/>
              </a:ext>
            </a:extLst>
          </p:cNvPr>
          <p:cNvPicPr>
            <a:picLocks noChangeAspect="1"/>
          </p:cNvPicPr>
          <p:nvPr/>
        </p:nvPicPr>
        <p:blipFill>
          <a:blip r:embed="rId2"/>
          <a:stretch>
            <a:fillRect/>
          </a:stretch>
        </p:blipFill>
        <p:spPr>
          <a:xfrm>
            <a:off x="8530591" y="1260638"/>
            <a:ext cx="2831911" cy="2785486"/>
          </a:xfrm>
          <a:prstGeom prst="rect">
            <a:avLst/>
          </a:prstGeom>
        </p:spPr>
      </p:pic>
      <p:sp>
        <p:nvSpPr>
          <p:cNvPr id="5" name="Flowchart: Connector 4">
            <a:extLst>
              <a:ext uri="{FF2B5EF4-FFF2-40B4-BE49-F238E27FC236}">
                <a16:creationId xmlns:a16="http://schemas.microsoft.com/office/drawing/2014/main" id="{41E84B4B-D16A-648A-6F08-3B91ABFB4300}"/>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12656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57912E-F4E4-DB2D-8C09-B3CED954D89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A471F9-5E0A-E84E-400F-F215D60E9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63BA835-F261-5B30-D934-A73D9C20D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9448D22-D611-3A13-19A3-DC1A432C0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634E99-BA9D-6E77-D173-5736AE250CB3}"/>
              </a:ext>
            </a:extLst>
          </p:cNvPr>
          <p:cNvPicPr>
            <a:picLocks noChangeAspect="1"/>
          </p:cNvPicPr>
          <p:nvPr/>
        </p:nvPicPr>
        <p:blipFill>
          <a:blip r:embed="rId2"/>
          <a:stretch>
            <a:fillRect/>
          </a:stretch>
        </p:blipFill>
        <p:spPr>
          <a:xfrm>
            <a:off x="1285203" y="723522"/>
            <a:ext cx="9621593" cy="5410955"/>
          </a:xfrm>
          <a:prstGeom prst="rect">
            <a:avLst/>
          </a:prstGeom>
        </p:spPr>
      </p:pic>
    </p:spTree>
    <p:extLst>
      <p:ext uri="{BB962C8B-B14F-4D97-AF65-F5344CB8AC3E}">
        <p14:creationId xmlns:p14="http://schemas.microsoft.com/office/powerpoint/2010/main" val="255734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BD638-1C6E-4C45-9FE2-EDF251AC5458}"/>
              </a:ext>
            </a:extLst>
          </p:cNvPr>
          <p:cNvSpPr>
            <a:spLocks noGrp="1"/>
          </p:cNvSpPr>
          <p:nvPr>
            <p:ph idx="1"/>
          </p:nvPr>
        </p:nvSpPr>
        <p:spPr>
          <a:xfrm>
            <a:off x="372293" y="2629056"/>
            <a:ext cx="4047672" cy="2820501"/>
          </a:xfrm>
        </p:spPr>
        <p:txBody>
          <a:bodyPr anchor="ctr">
            <a:noAutofit/>
          </a:bodyPr>
          <a:lstStyle/>
          <a:p>
            <a:pPr marL="0" indent="0">
              <a:buNone/>
            </a:pPr>
            <a:r>
              <a:rPr lang="en-US" sz="2000" dirty="0">
                <a:solidFill>
                  <a:schemeClr val="tx1">
                    <a:lumMod val="85000"/>
                    <a:lumOff val="15000"/>
                  </a:schemeClr>
                </a:solidFill>
              </a:rPr>
              <a:t>Primary responsibilities of the Carson City Treasurer’s Office</a:t>
            </a:r>
          </a:p>
          <a:p>
            <a:r>
              <a:rPr lang="en-US" sz="2000" dirty="0"/>
              <a:t>Duties outlined in NRS 249 and Section 3.045 of the Carson City Charter</a:t>
            </a:r>
          </a:p>
          <a:p>
            <a:r>
              <a:rPr lang="en-US" sz="2000" dirty="0"/>
              <a:t>Billing of real property taxes</a:t>
            </a:r>
          </a:p>
          <a:p>
            <a:r>
              <a:rPr lang="en-US" sz="2000" dirty="0"/>
              <a:t>Collection of property taxes</a:t>
            </a:r>
          </a:p>
          <a:p>
            <a:r>
              <a:rPr lang="en-US" sz="2000" dirty="0">
                <a:solidFill>
                  <a:schemeClr val="tx1">
                    <a:lumMod val="85000"/>
                    <a:lumOff val="15000"/>
                  </a:schemeClr>
                </a:solidFill>
              </a:rPr>
              <a:t>Collection of water/sewer payments</a:t>
            </a:r>
          </a:p>
          <a:p>
            <a:r>
              <a:rPr lang="en-US" sz="2000" dirty="0">
                <a:solidFill>
                  <a:schemeClr val="tx1">
                    <a:lumMod val="85000"/>
                    <a:lumOff val="15000"/>
                  </a:schemeClr>
                </a:solidFill>
              </a:rPr>
              <a:t>Oversee and manage Carson City’s banking contracts</a:t>
            </a:r>
          </a:p>
          <a:p>
            <a:pPr lvl="1"/>
            <a:r>
              <a:rPr lang="en-US" sz="2000" dirty="0">
                <a:solidFill>
                  <a:schemeClr val="tx1">
                    <a:lumMod val="85000"/>
                    <a:lumOff val="15000"/>
                  </a:schemeClr>
                </a:solidFill>
              </a:rPr>
              <a:t>Bank accounts</a:t>
            </a:r>
          </a:p>
          <a:p>
            <a:pPr lvl="1"/>
            <a:r>
              <a:rPr lang="en-US" sz="2000" dirty="0">
                <a:solidFill>
                  <a:schemeClr val="tx1">
                    <a:lumMod val="85000"/>
                    <a:lumOff val="15000"/>
                  </a:schemeClr>
                </a:solidFill>
              </a:rPr>
              <a:t>Credit card vendors</a:t>
            </a:r>
          </a:p>
          <a:p>
            <a:pPr lvl="1"/>
            <a:r>
              <a:rPr lang="en-US" sz="2000" dirty="0">
                <a:solidFill>
                  <a:schemeClr val="tx1">
                    <a:lumMod val="85000"/>
                    <a:lumOff val="15000"/>
                  </a:schemeClr>
                </a:solidFill>
              </a:rPr>
              <a:t>Review of banking or financial contracts submitted between Carson City government offices and vendors</a:t>
            </a:r>
          </a:p>
        </p:txBody>
      </p:sp>
      <p:sp>
        <p:nvSpPr>
          <p:cNvPr id="2" name="Title 1">
            <a:extLst>
              <a:ext uri="{FF2B5EF4-FFF2-40B4-BE49-F238E27FC236}">
                <a16:creationId xmlns:a16="http://schemas.microsoft.com/office/drawing/2014/main" id="{33BF3787-0823-265B-DD0C-9CA14AFF01C5}"/>
              </a:ext>
            </a:extLst>
          </p:cNvPr>
          <p:cNvSpPr>
            <a:spLocks noGrp="1"/>
          </p:cNvSpPr>
          <p:nvPr>
            <p:ph type="title"/>
          </p:nvPr>
        </p:nvSpPr>
        <p:spPr>
          <a:xfrm>
            <a:off x="628650" y="165100"/>
            <a:ext cx="10934700" cy="792163"/>
          </a:xfrm>
        </p:spPr>
        <p:txBody>
          <a:bodyPr>
            <a:normAutofit fontScale="90000"/>
          </a:bodyPr>
          <a:lstStyle/>
          <a:p>
            <a:pPr algn="ctr"/>
            <a:r>
              <a:rPr lang="en-US" dirty="0"/>
              <a:t>OVERVIEW OF THE  </a:t>
            </a:r>
            <a:br>
              <a:rPr lang="en-US" dirty="0"/>
            </a:br>
            <a:r>
              <a:rPr lang="en-US" dirty="0"/>
              <a:t>CARSON CITY TREASURER’S OFFICE</a:t>
            </a:r>
          </a:p>
        </p:txBody>
      </p:sp>
      <p:pic>
        <p:nvPicPr>
          <p:cNvPr id="7" name="Picture 6">
            <a:extLst>
              <a:ext uri="{FF2B5EF4-FFF2-40B4-BE49-F238E27FC236}">
                <a16:creationId xmlns:a16="http://schemas.microsoft.com/office/drawing/2014/main" id="{15B01208-BC14-B4A6-A47A-D676554E5373}"/>
              </a:ext>
            </a:extLst>
          </p:cNvPr>
          <p:cNvPicPr>
            <a:picLocks noChangeAspect="1"/>
          </p:cNvPicPr>
          <p:nvPr/>
        </p:nvPicPr>
        <p:blipFill>
          <a:blip r:embed="rId2"/>
          <a:stretch>
            <a:fillRect/>
          </a:stretch>
        </p:blipFill>
        <p:spPr>
          <a:xfrm>
            <a:off x="5145563" y="1360728"/>
            <a:ext cx="6581865" cy="4544358"/>
          </a:xfrm>
          <a:prstGeom prst="rect">
            <a:avLst/>
          </a:prstGeom>
        </p:spPr>
      </p:pic>
      <p:sp>
        <p:nvSpPr>
          <p:cNvPr id="4" name="Flowchart: Connector 3">
            <a:extLst>
              <a:ext uri="{FF2B5EF4-FFF2-40B4-BE49-F238E27FC236}">
                <a16:creationId xmlns:a16="http://schemas.microsoft.com/office/drawing/2014/main" id="{E5786936-0FD7-C067-7BA7-240AD45C8515}"/>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907728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BD638-1C6E-4C45-9FE2-EDF251AC5458}"/>
              </a:ext>
            </a:extLst>
          </p:cNvPr>
          <p:cNvSpPr>
            <a:spLocks noGrp="1"/>
          </p:cNvSpPr>
          <p:nvPr>
            <p:ph idx="1"/>
          </p:nvPr>
        </p:nvSpPr>
        <p:spPr>
          <a:xfrm>
            <a:off x="355599" y="1646237"/>
            <a:ext cx="9918701" cy="4038600"/>
          </a:xfrm>
        </p:spPr>
        <p:txBody>
          <a:bodyPr anchor="ctr">
            <a:noAutofit/>
          </a:bodyPr>
          <a:lstStyle/>
          <a:p>
            <a:r>
              <a:rPr lang="en-US" sz="2400" dirty="0">
                <a:solidFill>
                  <a:schemeClr val="tx1">
                    <a:lumMod val="85000"/>
                    <a:lumOff val="15000"/>
                  </a:schemeClr>
                </a:solidFill>
              </a:rPr>
              <a:t>Monthly payments on Carson City’s bond and debt-service payments</a:t>
            </a:r>
          </a:p>
          <a:p>
            <a:r>
              <a:rPr lang="en-US" sz="2400" dirty="0">
                <a:solidFill>
                  <a:schemeClr val="tx1">
                    <a:lumMod val="85000"/>
                    <a:lumOff val="15000"/>
                  </a:schemeClr>
                </a:solidFill>
              </a:rPr>
              <a:t>Investment of Carson City surplus funds</a:t>
            </a:r>
          </a:p>
          <a:p>
            <a:r>
              <a:rPr lang="en-US" sz="2400" dirty="0">
                <a:solidFill>
                  <a:schemeClr val="tx1">
                    <a:lumMod val="85000"/>
                    <a:lumOff val="15000"/>
                  </a:schemeClr>
                </a:solidFill>
              </a:rPr>
              <a:t>Annual review and update of Carson City’s cash handling policy </a:t>
            </a:r>
          </a:p>
          <a:p>
            <a:pPr lvl="1"/>
            <a:r>
              <a:rPr lang="en-US" dirty="0">
                <a:solidFill>
                  <a:schemeClr val="tx1">
                    <a:lumMod val="85000"/>
                    <a:lumOff val="15000"/>
                  </a:schemeClr>
                </a:solidFill>
              </a:rPr>
              <a:t>Ensure that those Carson City government offices that accept or process payments from the public are following the policy through the use of random audits</a:t>
            </a:r>
          </a:p>
          <a:p>
            <a:r>
              <a:rPr lang="en-US" sz="2400" dirty="0">
                <a:solidFill>
                  <a:schemeClr val="tx1">
                    <a:lumMod val="85000"/>
                    <a:lumOff val="15000"/>
                  </a:schemeClr>
                </a:solidFill>
              </a:rPr>
              <a:t>Assist with the review and development of Carson City’s Payment Card Industry (PCI) compliance policy</a:t>
            </a:r>
          </a:p>
          <a:p>
            <a:r>
              <a:rPr lang="en-US" sz="2400" dirty="0">
                <a:solidFill>
                  <a:schemeClr val="tx1">
                    <a:lumMod val="85000"/>
                    <a:lumOff val="15000"/>
                  </a:schemeClr>
                </a:solidFill>
              </a:rPr>
              <a:t>Annual review, update, and submission of Carson City’s investment policy to the Board of Supervisors for yearly approval</a:t>
            </a:r>
          </a:p>
          <a:p>
            <a:r>
              <a:rPr lang="en-US" sz="2400" dirty="0">
                <a:solidFill>
                  <a:schemeClr val="tx1">
                    <a:lumMod val="85000"/>
                    <a:lumOff val="15000"/>
                  </a:schemeClr>
                </a:solidFill>
              </a:rPr>
              <a:t>Monthly report to the Carson City Board of Supervisor per NRS 354.280</a:t>
            </a:r>
          </a:p>
        </p:txBody>
      </p:sp>
      <p:sp>
        <p:nvSpPr>
          <p:cNvPr id="2" name="Title 1">
            <a:extLst>
              <a:ext uri="{FF2B5EF4-FFF2-40B4-BE49-F238E27FC236}">
                <a16:creationId xmlns:a16="http://schemas.microsoft.com/office/drawing/2014/main" id="{33BF3787-0823-265B-DD0C-9CA14AFF01C5}"/>
              </a:ext>
            </a:extLst>
          </p:cNvPr>
          <p:cNvSpPr>
            <a:spLocks noGrp="1"/>
          </p:cNvSpPr>
          <p:nvPr>
            <p:ph type="title"/>
          </p:nvPr>
        </p:nvSpPr>
        <p:spPr>
          <a:xfrm>
            <a:off x="628650" y="381000"/>
            <a:ext cx="10934700" cy="792163"/>
          </a:xfrm>
        </p:spPr>
        <p:txBody>
          <a:bodyPr>
            <a:normAutofit fontScale="90000"/>
          </a:bodyPr>
          <a:lstStyle/>
          <a:p>
            <a:pPr algn="ctr"/>
            <a:r>
              <a:rPr lang="en-US" dirty="0"/>
              <a:t>OVERVIEW OF THE  </a:t>
            </a:r>
            <a:br>
              <a:rPr lang="en-US" dirty="0"/>
            </a:br>
            <a:r>
              <a:rPr lang="en-US" dirty="0"/>
              <a:t>CARSON CITY TREASURER’S OFFICE</a:t>
            </a:r>
          </a:p>
        </p:txBody>
      </p:sp>
      <p:sp>
        <p:nvSpPr>
          <p:cNvPr id="4" name="Flowchart: Connector 3">
            <a:extLst>
              <a:ext uri="{FF2B5EF4-FFF2-40B4-BE49-F238E27FC236}">
                <a16:creationId xmlns:a16="http://schemas.microsoft.com/office/drawing/2014/main" id="{88DA307A-6B12-E576-3157-DA89B50E858B}"/>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43040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8CA8A1F-6E48-4235-A14C-2E73BEB0885A}"/>
              </a:ext>
            </a:extLst>
          </p:cNvPr>
          <p:cNvSpPr>
            <a:spLocks noGrp="1"/>
          </p:cNvSpPr>
          <p:nvPr>
            <p:ph idx="1"/>
          </p:nvPr>
        </p:nvSpPr>
        <p:spPr>
          <a:xfrm>
            <a:off x="1228332" y="1415783"/>
            <a:ext cx="9498507" cy="5264765"/>
          </a:xfrm>
        </p:spPr>
        <p:txBody>
          <a:bodyPr anchor="ctr">
            <a:normAutofit lnSpcReduction="10000"/>
          </a:bodyPr>
          <a:lstStyle/>
          <a:p>
            <a:r>
              <a:rPr lang="en-US" sz="2400" dirty="0">
                <a:solidFill>
                  <a:schemeClr val="tx1">
                    <a:lumMod val="85000"/>
                    <a:lumOff val="15000"/>
                  </a:schemeClr>
                </a:solidFill>
              </a:rPr>
              <a:t>Like any organization, Carson City government needs to be efficient.</a:t>
            </a:r>
          </a:p>
          <a:p>
            <a:r>
              <a:rPr lang="en-US" sz="2400" i="1" dirty="0">
                <a:solidFill>
                  <a:schemeClr val="tx1">
                    <a:lumMod val="85000"/>
                    <a:lumOff val="15000"/>
                  </a:schemeClr>
                </a:solidFill>
              </a:rPr>
              <a:t>HOWEVER</a:t>
            </a:r>
            <a:r>
              <a:rPr lang="en-US" sz="2400" dirty="0">
                <a:solidFill>
                  <a:schemeClr val="tx1">
                    <a:lumMod val="85000"/>
                    <a:lumOff val="15000"/>
                  </a:schemeClr>
                </a:solidFill>
              </a:rPr>
              <a:t>, government finance differs from private business and individual finances</a:t>
            </a:r>
          </a:p>
          <a:p>
            <a:r>
              <a:rPr lang="en-US" sz="2400" dirty="0">
                <a:solidFill>
                  <a:schemeClr val="tx1">
                    <a:lumMod val="85000"/>
                    <a:lumOff val="15000"/>
                  </a:schemeClr>
                </a:solidFill>
              </a:rPr>
              <a:t>Government finance must operate according to many local, state, and federal laws, as well as policies and procedures</a:t>
            </a:r>
          </a:p>
          <a:p>
            <a:r>
              <a:rPr lang="en-US" sz="2400" dirty="0">
                <a:solidFill>
                  <a:schemeClr val="tx1">
                    <a:lumMod val="85000"/>
                    <a:lumOff val="15000"/>
                  </a:schemeClr>
                </a:solidFill>
              </a:rPr>
              <a:t>Many citizens understand that a county treasurer handles government finances, but don’t understand what part and the scope</a:t>
            </a:r>
          </a:p>
          <a:p>
            <a:r>
              <a:rPr lang="en-US" sz="2400" dirty="0">
                <a:solidFill>
                  <a:schemeClr val="tx1">
                    <a:lumMod val="85000"/>
                    <a:lumOff val="15000"/>
                  </a:schemeClr>
                </a:solidFill>
              </a:rPr>
              <a:t>County treasurers in Nevada typically handle finances at the larger level:</a:t>
            </a:r>
          </a:p>
          <a:p>
            <a:pPr lvl="1"/>
            <a:r>
              <a:rPr lang="en-US" dirty="0">
                <a:solidFill>
                  <a:schemeClr val="tx1">
                    <a:lumMod val="85000"/>
                    <a:lumOff val="15000"/>
                  </a:schemeClr>
                </a:solidFill>
              </a:rPr>
              <a:t>Taking in revenue for the county</a:t>
            </a:r>
          </a:p>
          <a:p>
            <a:pPr lvl="1"/>
            <a:r>
              <a:rPr lang="en-US" dirty="0">
                <a:solidFill>
                  <a:schemeClr val="tx1">
                    <a:lumMod val="85000"/>
                    <a:lumOff val="15000"/>
                  </a:schemeClr>
                </a:solidFill>
              </a:rPr>
              <a:t>Making payments on behalf of the county</a:t>
            </a:r>
          </a:p>
          <a:p>
            <a:r>
              <a:rPr lang="en-US" sz="2400" dirty="0">
                <a:solidFill>
                  <a:schemeClr val="tx1">
                    <a:lumMod val="85000"/>
                    <a:lumOff val="15000"/>
                  </a:schemeClr>
                </a:solidFill>
              </a:rPr>
              <a:t>At the lower level, it is generally a county’s finance office that handles the day-to-day accounting of the county’s finances such as accounts receivable and accounts payable</a:t>
            </a:r>
          </a:p>
          <a:p>
            <a:pPr lvl="1"/>
            <a:r>
              <a:rPr lang="en-US" dirty="0">
                <a:solidFill>
                  <a:schemeClr val="tx1">
                    <a:lumMod val="85000"/>
                    <a:lumOff val="15000"/>
                  </a:schemeClr>
                </a:solidFill>
              </a:rPr>
              <a:t>Carson City is no different</a:t>
            </a:r>
          </a:p>
          <a:p>
            <a:endParaRPr lang="en-US"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D373B-DE7C-EB72-6404-2A5ACD6D3C7D}"/>
              </a:ext>
            </a:extLst>
          </p:cNvPr>
          <p:cNvSpPr>
            <a:spLocks noGrp="1"/>
          </p:cNvSpPr>
          <p:nvPr>
            <p:ph type="title"/>
          </p:nvPr>
        </p:nvSpPr>
        <p:spPr>
          <a:xfrm>
            <a:off x="628650" y="381000"/>
            <a:ext cx="10934700" cy="792163"/>
          </a:xfrm>
        </p:spPr>
        <p:txBody>
          <a:bodyPr>
            <a:noAutofit/>
          </a:bodyPr>
          <a:lstStyle/>
          <a:p>
            <a:pPr algn="ctr"/>
            <a:r>
              <a:rPr lang="en-US" sz="3200" dirty="0"/>
              <a:t>OVERVIEW OF THE CARSON CITY TREASURER’S OFFICE</a:t>
            </a:r>
          </a:p>
        </p:txBody>
      </p:sp>
    </p:spTree>
    <p:extLst>
      <p:ext uri="{BB962C8B-B14F-4D97-AF65-F5344CB8AC3E}">
        <p14:creationId xmlns:p14="http://schemas.microsoft.com/office/powerpoint/2010/main" val="265094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5AC103-1059-A534-E310-3BE1F2B76C8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DAB86F-8AD8-A72F-05CB-88A30F55C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728536B-98CE-999C-5911-DB15925AC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E46576F-76ED-7B2B-5C92-60FA3197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CC9E77-ADFF-9C31-33D6-DC9B8650C165}"/>
              </a:ext>
            </a:extLst>
          </p:cNvPr>
          <p:cNvPicPr>
            <a:picLocks noChangeAspect="1"/>
          </p:cNvPicPr>
          <p:nvPr/>
        </p:nvPicPr>
        <p:blipFill>
          <a:blip r:embed="rId2"/>
          <a:stretch>
            <a:fillRect/>
          </a:stretch>
        </p:blipFill>
        <p:spPr>
          <a:xfrm>
            <a:off x="2033839" y="623240"/>
            <a:ext cx="8124322" cy="5347656"/>
          </a:xfrm>
          <a:prstGeom prst="rect">
            <a:avLst/>
          </a:prstGeom>
        </p:spPr>
      </p:pic>
    </p:spTree>
    <p:extLst>
      <p:ext uri="{BB962C8B-B14F-4D97-AF65-F5344CB8AC3E}">
        <p14:creationId xmlns:p14="http://schemas.microsoft.com/office/powerpoint/2010/main" val="1024455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1B696-028F-FAF3-B05D-C5070B8B81D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C7D98F7-394F-9B85-939E-5651E893B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9951868-AA88-2B3B-ADA2-88F41ECAC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D277A9A-F74D-B9EB-DB00-BB317C831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B11935-676B-CE2E-D70B-2B8D2BBFD9D2}"/>
              </a:ext>
            </a:extLst>
          </p:cNvPr>
          <p:cNvPicPr>
            <a:picLocks noChangeAspect="1"/>
          </p:cNvPicPr>
          <p:nvPr/>
        </p:nvPicPr>
        <p:blipFill>
          <a:blip r:embed="rId2"/>
          <a:stretch>
            <a:fillRect/>
          </a:stretch>
        </p:blipFill>
        <p:spPr>
          <a:xfrm>
            <a:off x="1871527" y="495079"/>
            <a:ext cx="8237073" cy="5668429"/>
          </a:xfrm>
          <a:prstGeom prst="rect">
            <a:avLst/>
          </a:prstGeom>
        </p:spPr>
      </p:pic>
    </p:spTree>
    <p:extLst>
      <p:ext uri="{BB962C8B-B14F-4D97-AF65-F5344CB8AC3E}">
        <p14:creationId xmlns:p14="http://schemas.microsoft.com/office/powerpoint/2010/main" val="2187822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7B90AFB-2A47-4931-9E02-0EED82CC6C97}"/>
              </a:ext>
            </a:extLst>
          </p:cNvPr>
          <p:cNvSpPr>
            <a:spLocks noGrp="1"/>
          </p:cNvSpPr>
          <p:nvPr>
            <p:ph idx="1"/>
          </p:nvPr>
        </p:nvSpPr>
        <p:spPr>
          <a:xfrm>
            <a:off x="746096" y="1476461"/>
            <a:ext cx="10226704" cy="5165545"/>
          </a:xfrm>
        </p:spPr>
        <p:txBody>
          <a:bodyPr anchor="ctr">
            <a:normAutofit lnSpcReduction="10000"/>
          </a:bodyPr>
          <a:lstStyle/>
          <a:p>
            <a:r>
              <a:rPr lang="en-US" sz="2400" dirty="0">
                <a:solidFill>
                  <a:schemeClr val="tx1">
                    <a:lumMod val="85000"/>
                    <a:lumOff val="15000"/>
                  </a:schemeClr>
                </a:solidFill>
              </a:rPr>
              <a:t>Carson City used to have a combined clerk-treasurer until 1989</a:t>
            </a:r>
          </a:p>
          <a:p>
            <a:pPr lvl="1"/>
            <a:r>
              <a:rPr lang="en-US" dirty="0">
                <a:solidFill>
                  <a:schemeClr val="tx1">
                    <a:lumMod val="85000"/>
                    <a:lumOff val="15000"/>
                  </a:schemeClr>
                </a:solidFill>
              </a:rPr>
              <a:t>In 1989, the Carson City Clerk-Treasurer office was separated into two elected offices</a:t>
            </a:r>
          </a:p>
          <a:p>
            <a:pPr lvl="2"/>
            <a:r>
              <a:rPr lang="en-US" sz="2400" dirty="0">
                <a:solidFill>
                  <a:schemeClr val="tx1">
                    <a:lumMod val="85000"/>
                    <a:lumOff val="15000"/>
                  </a:schemeClr>
                </a:solidFill>
              </a:rPr>
              <a:t>Ted Thornton: continued as the Carson City Treasurer</a:t>
            </a:r>
          </a:p>
          <a:p>
            <a:pPr lvl="2"/>
            <a:r>
              <a:rPr lang="en-US" sz="2400" dirty="0">
                <a:solidFill>
                  <a:schemeClr val="tx1">
                    <a:lumMod val="85000"/>
                    <a:lumOff val="15000"/>
                  </a:schemeClr>
                </a:solidFill>
              </a:rPr>
              <a:t>Alan Glover: became the Carson City Clerk-Recorder</a:t>
            </a:r>
          </a:p>
          <a:p>
            <a:r>
              <a:rPr lang="en-US" sz="2400" dirty="0">
                <a:solidFill>
                  <a:schemeClr val="tx1">
                    <a:lumMod val="85000"/>
                    <a:lumOff val="15000"/>
                  </a:schemeClr>
                </a:solidFill>
              </a:rPr>
              <a:t>There is a difference between a Clerk-Treasurer and a “regular” Treasurer</a:t>
            </a:r>
          </a:p>
          <a:p>
            <a:pPr lvl="1"/>
            <a:r>
              <a:rPr lang="en-US" dirty="0">
                <a:solidFill>
                  <a:schemeClr val="tx1">
                    <a:lumMod val="85000"/>
                    <a:lumOff val="15000"/>
                  </a:schemeClr>
                </a:solidFill>
              </a:rPr>
              <a:t>Clerk-Treasurer handles elections, recordings, </a:t>
            </a:r>
            <a:r>
              <a:rPr lang="en-US" i="1" u="sng" dirty="0">
                <a:solidFill>
                  <a:schemeClr val="tx1">
                    <a:lumMod val="85000"/>
                    <a:lumOff val="15000"/>
                  </a:schemeClr>
                </a:solidFill>
              </a:rPr>
              <a:t>and</a:t>
            </a:r>
            <a:r>
              <a:rPr lang="en-US" dirty="0">
                <a:solidFill>
                  <a:schemeClr val="tx1">
                    <a:lumMod val="85000"/>
                    <a:lumOff val="15000"/>
                  </a:schemeClr>
                </a:solidFill>
              </a:rPr>
              <a:t> treasurer duties</a:t>
            </a:r>
          </a:p>
          <a:p>
            <a:pPr lvl="1"/>
            <a:r>
              <a:rPr lang="en-US" dirty="0">
                <a:solidFill>
                  <a:schemeClr val="tx1">
                    <a:lumMod val="85000"/>
                    <a:lumOff val="15000"/>
                  </a:schemeClr>
                </a:solidFill>
              </a:rPr>
              <a:t>Treasurer handles “regular” treasurer duties</a:t>
            </a:r>
          </a:p>
          <a:p>
            <a:r>
              <a:rPr lang="en-US" sz="2400" dirty="0">
                <a:solidFill>
                  <a:schemeClr val="tx1">
                    <a:lumMod val="85000"/>
                    <a:lumOff val="15000"/>
                  </a:schemeClr>
                </a:solidFill>
              </a:rPr>
              <a:t>In Nevada, 7 of the 17 counties have combined the two elected offices of clerk-recorder and treasurer into one office (Clerk-Treasurer):</a:t>
            </a:r>
          </a:p>
          <a:p>
            <a:pPr lvl="1"/>
            <a:r>
              <a:rPr lang="en-US" dirty="0">
                <a:solidFill>
                  <a:schemeClr val="tx1">
                    <a:lumMod val="85000"/>
                    <a:lumOff val="15000"/>
                  </a:schemeClr>
                </a:solidFill>
              </a:rPr>
              <a:t>Pershing, Churchill, Mineral, Esmeralda, </a:t>
            </a:r>
            <a:r>
              <a:rPr lang="en-US" dirty="0" err="1">
                <a:solidFill>
                  <a:schemeClr val="tx1">
                    <a:lumMod val="85000"/>
                    <a:lumOff val="15000"/>
                  </a:schemeClr>
                </a:solidFill>
              </a:rPr>
              <a:t>Storey</a:t>
            </a:r>
            <a:r>
              <a:rPr lang="en-US" dirty="0">
                <a:solidFill>
                  <a:schemeClr val="tx1">
                    <a:lumMod val="85000"/>
                    <a:lumOff val="15000"/>
                  </a:schemeClr>
                </a:solidFill>
              </a:rPr>
              <a:t>, Lyon, and Douglas Counties have combined the Clerk-Treasurer into one elected office</a:t>
            </a:r>
          </a:p>
          <a:p>
            <a:pPr lvl="1"/>
            <a:r>
              <a:rPr lang="en-US" dirty="0">
                <a:solidFill>
                  <a:schemeClr val="tx1">
                    <a:lumMod val="85000"/>
                    <a:lumOff val="15000"/>
                  </a:schemeClr>
                </a:solidFill>
              </a:rPr>
              <a:t>Notice that these counties are smaller in population </a:t>
            </a:r>
            <a:r>
              <a:rPr lang="en-US" sz="2000" dirty="0">
                <a:solidFill>
                  <a:schemeClr val="tx1">
                    <a:lumMod val="85000"/>
                    <a:lumOff val="15000"/>
                  </a:schemeClr>
                </a:solidFill>
              </a:rPr>
              <a:t>(with the exception of Douglas County)</a:t>
            </a:r>
          </a:p>
          <a:p>
            <a:endParaRPr lang="en-US" sz="16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76610-D2DF-9554-F773-07B6ADA5DB0E}"/>
              </a:ext>
            </a:extLst>
          </p:cNvPr>
          <p:cNvSpPr>
            <a:spLocks noGrp="1"/>
          </p:cNvSpPr>
          <p:nvPr>
            <p:ph type="title"/>
          </p:nvPr>
        </p:nvSpPr>
        <p:spPr>
          <a:xfrm>
            <a:off x="628650" y="98547"/>
            <a:ext cx="10934700" cy="792163"/>
          </a:xfrm>
        </p:spPr>
        <p:txBody>
          <a:bodyPr>
            <a:noAutofit/>
          </a:bodyPr>
          <a:lstStyle/>
          <a:p>
            <a:pPr algn="ctr"/>
            <a:r>
              <a:rPr lang="en-US" sz="3200" dirty="0"/>
              <a:t>OVERVIEW OF THE CARSON CITY TREASURER’S OFFICE</a:t>
            </a:r>
          </a:p>
        </p:txBody>
      </p:sp>
      <p:sp>
        <p:nvSpPr>
          <p:cNvPr id="4" name="Flowchart: Connector 3">
            <a:extLst>
              <a:ext uri="{FF2B5EF4-FFF2-40B4-BE49-F238E27FC236}">
                <a16:creationId xmlns:a16="http://schemas.microsoft.com/office/drawing/2014/main" id="{533914A0-CA06-0B21-4F82-6200473DAD6C}"/>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340850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3" name="Content Placeholder 2">
            <a:extLst>
              <a:ext uri="{FF2B5EF4-FFF2-40B4-BE49-F238E27FC236}">
                <a16:creationId xmlns:a16="http://schemas.microsoft.com/office/drawing/2014/main" id="{01B376FA-48A7-4D1A-8445-D66C4A2E29FB}"/>
              </a:ext>
            </a:extLst>
          </p:cNvPr>
          <p:cNvSpPr>
            <a:spLocks noGrp="1"/>
          </p:cNvSpPr>
          <p:nvPr>
            <p:ph idx="1"/>
          </p:nvPr>
        </p:nvSpPr>
        <p:spPr>
          <a:xfrm>
            <a:off x="117393" y="364998"/>
            <a:ext cx="5496007" cy="6226302"/>
          </a:xfrm>
        </p:spPr>
        <p:txBody>
          <a:bodyPr>
            <a:normAutofit lnSpcReduction="10000"/>
          </a:bodyPr>
          <a:lstStyle/>
          <a:p>
            <a:pPr marL="0" indent="0">
              <a:buNone/>
            </a:pPr>
            <a:r>
              <a:rPr lang="en-US" sz="1600" dirty="0"/>
              <a:t>The Treasurer’s Office has many regular duties:</a:t>
            </a:r>
          </a:p>
          <a:p>
            <a:pPr lvl="1"/>
            <a:r>
              <a:rPr lang="en-US" sz="1600" dirty="0"/>
              <a:t>Revenue collection</a:t>
            </a:r>
          </a:p>
          <a:p>
            <a:pPr lvl="2"/>
            <a:r>
              <a:rPr lang="en-US" sz="1600" dirty="0"/>
              <a:t>Many of Carson City’s government offices collect fees</a:t>
            </a:r>
          </a:p>
          <a:p>
            <a:pPr lvl="3"/>
            <a:r>
              <a:rPr lang="en-US" sz="1600" dirty="0"/>
              <a:t>Parks and Recreation</a:t>
            </a:r>
          </a:p>
          <a:p>
            <a:pPr lvl="4"/>
            <a:r>
              <a:rPr lang="en-US" sz="1600" dirty="0"/>
              <a:t>Rifle range</a:t>
            </a:r>
          </a:p>
          <a:p>
            <a:pPr lvl="4"/>
            <a:r>
              <a:rPr lang="en-US" sz="1600" dirty="0"/>
              <a:t>Youth and adult sports</a:t>
            </a:r>
          </a:p>
          <a:p>
            <a:pPr lvl="4"/>
            <a:r>
              <a:rPr lang="en-US" sz="1600" dirty="0"/>
              <a:t>Aquatic center</a:t>
            </a:r>
          </a:p>
          <a:p>
            <a:pPr lvl="4"/>
            <a:r>
              <a:rPr lang="en-US" sz="1600" dirty="0"/>
              <a:t>Cemetery</a:t>
            </a:r>
          </a:p>
          <a:p>
            <a:pPr lvl="3"/>
            <a:r>
              <a:rPr lang="en-US" sz="1600" dirty="0"/>
              <a:t>Courts</a:t>
            </a:r>
          </a:p>
          <a:p>
            <a:pPr lvl="4"/>
            <a:r>
              <a:rPr lang="en-US" sz="1600" dirty="0"/>
              <a:t>Fines and Fees</a:t>
            </a:r>
          </a:p>
          <a:p>
            <a:pPr lvl="4"/>
            <a:r>
              <a:rPr lang="en-US" sz="1600" dirty="0"/>
              <a:t>Restitution</a:t>
            </a:r>
          </a:p>
          <a:p>
            <a:pPr lvl="4"/>
            <a:r>
              <a:rPr lang="en-US" sz="1600" dirty="0"/>
              <a:t>Juvenile Court and Probation</a:t>
            </a:r>
          </a:p>
          <a:p>
            <a:pPr lvl="3"/>
            <a:r>
              <a:rPr lang="en-US" sz="1600" dirty="0"/>
              <a:t>Carson City Sheriff’s Office</a:t>
            </a:r>
          </a:p>
          <a:p>
            <a:pPr lvl="4"/>
            <a:r>
              <a:rPr lang="en-US" sz="1600" dirty="0"/>
              <a:t>Bail money</a:t>
            </a:r>
          </a:p>
          <a:p>
            <a:pPr lvl="4"/>
            <a:r>
              <a:rPr lang="en-US" sz="1600" dirty="0"/>
              <a:t>Inmate commissary</a:t>
            </a:r>
          </a:p>
          <a:p>
            <a:pPr lvl="4"/>
            <a:r>
              <a:rPr lang="en-US" sz="1600" dirty="0"/>
              <a:t>Records</a:t>
            </a:r>
          </a:p>
          <a:p>
            <a:pPr lvl="5"/>
            <a:r>
              <a:rPr lang="en-US" sz="1600" dirty="0"/>
              <a:t>Copies of records, incident reports, and other documents</a:t>
            </a:r>
          </a:p>
          <a:p>
            <a:pPr lvl="4"/>
            <a:r>
              <a:rPr lang="en-US" sz="1600" dirty="0"/>
              <a:t>Civil Division</a:t>
            </a:r>
          </a:p>
          <a:p>
            <a:pPr lvl="5"/>
            <a:r>
              <a:rPr lang="en-US" sz="1600" dirty="0"/>
              <a:t>Fingerprints</a:t>
            </a:r>
          </a:p>
          <a:p>
            <a:pPr lvl="5"/>
            <a:r>
              <a:rPr lang="en-US" sz="1600" dirty="0"/>
              <a:t>Background checks</a:t>
            </a:r>
          </a:p>
          <a:p>
            <a:pPr lvl="5"/>
            <a:r>
              <a:rPr lang="en-US" sz="1600" dirty="0"/>
              <a:t>Work cards</a:t>
            </a:r>
          </a:p>
          <a:p>
            <a:pPr lvl="5"/>
            <a:r>
              <a:rPr lang="en-US" sz="1600" dirty="0"/>
              <a:t>Concealed Weapons Permits</a:t>
            </a:r>
          </a:p>
          <a:p>
            <a:pPr marL="1371600" lvl="3" indent="0">
              <a:buNone/>
            </a:pPr>
            <a:endParaRPr lang="en-US" sz="500" dirty="0"/>
          </a:p>
        </p:txBody>
      </p:sp>
      <p:pic>
        <p:nvPicPr>
          <p:cNvPr id="11" name="Picture 10" descr="A car parked in front of a white house&#10;&#10;Description automatically generated with medium confidence">
            <a:extLst>
              <a:ext uri="{FF2B5EF4-FFF2-40B4-BE49-F238E27FC236}">
                <a16:creationId xmlns:a16="http://schemas.microsoft.com/office/drawing/2014/main" id="{DF6C60B7-0B9D-4FE6-A7C0-C6BBE1CA7E2F}"/>
              </a:ext>
            </a:extLst>
          </p:cNvPr>
          <p:cNvPicPr>
            <a:picLocks noChangeAspect="1"/>
          </p:cNvPicPr>
          <p:nvPr/>
        </p:nvPicPr>
        <p:blipFill rotWithShape="1">
          <a:blip r:embed="rId2"/>
          <a:srcRect l="23287" r="9644" b="1"/>
          <a:stretch/>
        </p:blipFill>
        <p:spPr>
          <a:xfrm>
            <a:off x="8928909" y="3675268"/>
            <a:ext cx="2869929" cy="2503230"/>
          </a:xfrm>
          <a:prstGeom prst="rect">
            <a:avLst/>
          </a:prstGeom>
        </p:spPr>
      </p:pic>
      <p:pic>
        <p:nvPicPr>
          <p:cNvPr id="6" name="Picture 5">
            <a:extLst>
              <a:ext uri="{FF2B5EF4-FFF2-40B4-BE49-F238E27FC236}">
                <a16:creationId xmlns:a16="http://schemas.microsoft.com/office/drawing/2014/main" id="{F231A172-85CB-34C6-60EA-E23DCCC45289}"/>
              </a:ext>
            </a:extLst>
          </p:cNvPr>
          <p:cNvPicPr>
            <a:picLocks noChangeAspect="1"/>
          </p:cNvPicPr>
          <p:nvPr/>
        </p:nvPicPr>
        <p:blipFill rotWithShape="1">
          <a:blip r:embed="rId3"/>
          <a:srcRect t="1249" r="3" b="3"/>
          <a:stretch/>
        </p:blipFill>
        <p:spPr>
          <a:xfrm>
            <a:off x="5787720" y="3675268"/>
            <a:ext cx="2869929" cy="2522332"/>
          </a:xfrm>
          <a:prstGeom prst="rect">
            <a:avLst/>
          </a:prstGeom>
        </p:spPr>
      </p:pic>
      <p:pic>
        <p:nvPicPr>
          <p:cNvPr id="4" name="Picture 3" descr="A building with flags in front&#10;&#10;Description automatically generated with low confidence">
            <a:extLst>
              <a:ext uri="{FF2B5EF4-FFF2-40B4-BE49-F238E27FC236}">
                <a16:creationId xmlns:a16="http://schemas.microsoft.com/office/drawing/2014/main" id="{7F12339F-57F7-443F-F75F-2D782E17621A}"/>
              </a:ext>
            </a:extLst>
          </p:cNvPr>
          <p:cNvPicPr>
            <a:picLocks noChangeAspect="1"/>
          </p:cNvPicPr>
          <p:nvPr/>
        </p:nvPicPr>
        <p:blipFill rotWithShape="1">
          <a:blip r:embed="rId4"/>
          <a:srcRect l="5559" r="2" b="2"/>
          <a:stretch/>
        </p:blipFill>
        <p:spPr>
          <a:xfrm>
            <a:off x="5830638" y="404501"/>
            <a:ext cx="5968200" cy="3024499"/>
          </a:xfrm>
          <a:prstGeom prst="rect">
            <a:avLst/>
          </a:prstGeom>
        </p:spPr>
      </p:pic>
    </p:spTree>
    <p:extLst>
      <p:ext uri="{BB962C8B-B14F-4D97-AF65-F5344CB8AC3E}">
        <p14:creationId xmlns:p14="http://schemas.microsoft.com/office/powerpoint/2010/main" val="472351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E53CDE7-0E55-4692-9AC3-2F3B61DDAD83}"/>
              </a:ext>
            </a:extLst>
          </p:cNvPr>
          <p:cNvSpPr>
            <a:spLocks noGrp="1"/>
          </p:cNvSpPr>
          <p:nvPr>
            <p:ph idx="1"/>
          </p:nvPr>
        </p:nvSpPr>
        <p:spPr>
          <a:xfrm>
            <a:off x="120409" y="355469"/>
            <a:ext cx="7785293" cy="5685376"/>
          </a:xfrm>
        </p:spPr>
        <p:txBody>
          <a:bodyPr>
            <a:normAutofit lnSpcReduction="10000"/>
          </a:bodyPr>
          <a:lstStyle/>
          <a:p>
            <a:pPr marL="0" indent="0">
              <a:buNone/>
            </a:pPr>
            <a:r>
              <a:rPr lang="en-US" sz="2400" dirty="0"/>
              <a:t>The Treasurer’s Office regular duties (continued):</a:t>
            </a:r>
          </a:p>
          <a:p>
            <a:pPr marL="0" indent="0">
              <a:buNone/>
            </a:pPr>
            <a:r>
              <a:rPr lang="en-US" sz="2400" dirty="0"/>
              <a:t>	Revenue collection:</a:t>
            </a:r>
          </a:p>
          <a:p>
            <a:pPr lvl="3"/>
            <a:r>
              <a:rPr lang="en-US" sz="2400" dirty="0"/>
              <a:t>Health and Human Services</a:t>
            </a:r>
          </a:p>
          <a:p>
            <a:pPr lvl="4"/>
            <a:r>
              <a:rPr lang="en-US" sz="2400" dirty="0"/>
              <a:t>Environmental Health</a:t>
            </a:r>
          </a:p>
          <a:p>
            <a:pPr lvl="4"/>
            <a:r>
              <a:rPr lang="en-US" sz="2400" dirty="0"/>
              <a:t>Clinical Services</a:t>
            </a:r>
          </a:p>
          <a:p>
            <a:pPr lvl="3"/>
            <a:r>
              <a:rPr lang="en-US" sz="2400" dirty="0"/>
              <a:t>Business and Licensing</a:t>
            </a:r>
          </a:p>
          <a:p>
            <a:pPr lvl="4"/>
            <a:r>
              <a:rPr lang="en-US" sz="2400" dirty="0"/>
              <a:t>Building permits</a:t>
            </a:r>
          </a:p>
          <a:p>
            <a:pPr lvl="4"/>
            <a:r>
              <a:rPr lang="en-US" sz="2400" dirty="0"/>
              <a:t>Business licensing and fees</a:t>
            </a:r>
          </a:p>
          <a:p>
            <a:pPr lvl="3"/>
            <a:r>
              <a:rPr lang="en-US" sz="2400" dirty="0"/>
              <a:t>Community and Code Enforcement</a:t>
            </a:r>
          </a:p>
          <a:p>
            <a:pPr lvl="4"/>
            <a:r>
              <a:rPr lang="en-US" sz="2400" dirty="0"/>
              <a:t>Parking citations</a:t>
            </a:r>
          </a:p>
          <a:p>
            <a:pPr lvl="4"/>
            <a:r>
              <a:rPr lang="en-US" sz="2400" dirty="0"/>
              <a:t>Public nuisance</a:t>
            </a:r>
          </a:p>
          <a:p>
            <a:pPr lvl="3"/>
            <a:r>
              <a:rPr lang="en-US" sz="2400" dirty="0"/>
              <a:t>Public Works and Landfill</a:t>
            </a:r>
          </a:p>
          <a:p>
            <a:pPr lvl="4"/>
            <a:r>
              <a:rPr lang="en-US" sz="2400" dirty="0"/>
              <a:t>On-site payments</a:t>
            </a:r>
          </a:p>
          <a:p>
            <a:pPr lvl="4"/>
            <a:r>
              <a:rPr lang="en-US" sz="2400" dirty="0"/>
              <a:t>Business accounts</a:t>
            </a:r>
          </a:p>
          <a:p>
            <a:pPr lvl="3"/>
            <a:r>
              <a:rPr lang="en-US" sz="2400" dirty="0"/>
              <a:t>Jump Around Carson</a:t>
            </a:r>
          </a:p>
          <a:p>
            <a:endParaRPr lang="en-US" sz="1400" dirty="0"/>
          </a:p>
          <a:p>
            <a:endParaRPr lang="en-US" sz="1400" dirty="0"/>
          </a:p>
        </p:txBody>
      </p:sp>
      <p:pic>
        <p:nvPicPr>
          <p:cNvPr id="6" name="Picture 5">
            <a:extLst>
              <a:ext uri="{FF2B5EF4-FFF2-40B4-BE49-F238E27FC236}">
                <a16:creationId xmlns:a16="http://schemas.microsoft.com/office/drawing/2014/main" id="{CD9F019B-567C-4414-8ED2-77488ACA84A6}"/>
              </a:ext>
            </a:extLst>
          </p:cNvPr>
          <p:cNvPicPr>
            <a:picLocks noChangeAspect="1"/>
          </p:cNvPicPr>
          <p:nvPr/>
        </p:nvPicPr>
        <p:blipFill rotWithShape="1">
          <a:blip r:embed="rId2"/>
          <a:srcRect l="13306" r="16188" b="-2"/>
          <a:stretch/>
        </p:blipFill>
        <p:spPr>
          <a:xfrm>
            <a:off x="9040598" y="541194"/>
            <a:ext cx="2388704" cy="2233688"/>
          </a:xfrm>
          <a:prstGeom prst="rect">
            <a:avLst/>
          </a:prstGeom>
        </p:spPr>
      </p:pic>
      <p:pic>
        <p:nvPicPr>
          <p:cNvPr id="7" name="Picture 6">
            <a:extLst>
              <a:ext uri="{FF2B5EF4-FFF2-40B4-BE49-F238E27FC236}">
                <a16:creationId xmlns:a16="http://schemas.microsoft.com/office/drawing/2014/main" id="{E81921D3-9575-A94D-D8FC-A5D0C2DE310B}"/>
              </a:ext>
            </a:extLst>
          </p:cNvPr>
          <p:cNvPicPr>
            <a:picLocks noChangeAspect="1"/>
          </p:cNvPicPr>
          <p:nvPr/>
        </p:nvPicPr>
        <p:blipFill>
          <a:blip r:embed="rId3"/>
          <a:stretch>
            <a:fillRect/>
          </a:stretch>
        </p:blipFill>
        <p:spPr>
          <a:xfrm>
            <a:off x="8612367" y="5256811"/>
            <a:ext cx="2953162" cy="1152686"/>
          </a:xfrm>
          <a:prstGeom prst="rect">
            <a:avLst/>
          </a:prstGeom>
        </p:spPr>
      </p:pic>
      <p:pic>
        <p:nvPicPr>
          <p:cNvPr id="9" name="Picture 8">
            <a:extLst>
              <a:ext uri="{FF2B5EF4-FFF2-40B4-BE49-F238E27FC236}">
                <a16:creationId xmlns:a16="http://schemas.microsoft.com/office/drawing/2014/main" id="{E5BAD397-E4BF-C5FC-5BC7-4BA6B2876940}"/>
              </a:ext>
            </a:extLst>
          </p:cNvPr>
          <p:cNvPicPr>
            <a:picLocks noChangeAspect="1"/>
          </p:cNvPicPr>
          <p:nvPr/>
        </p:nvPicPr>
        <p:blipFill>
          <a:blip r:embed="rId4"/>
          <a:stretch>
            <a:fillRect/>
          </a:stretch>
        </p:blipFill>
        <p:spPr>
          <a:xfrm>
            <a:off x="4956391" y="5025801"/>
            <a:ext cx="3414516" cy="1493850"/>
          </a:xfrm>
          <a:prstGeom prst="rect">
            <a:avLst/>
          </a:prstGeom>
        </p:spPr>
      </p:pic>
      <p:pic>
        <p:nvPicPr>
          <p:cNvPr id="11" name="Picture 10">
            <a:extLst>
              <a:ext uri="{FF2B5EF4-FFF2-40B4-BE49-F238E27FC236}">
                <a16:creationId xmlns:a16="http://schemas.microsoft.com/office/drawing/2014/main" id="{421E5324-2FBA-2309-CA5C-C83DFC180E10}"/>
              </a:ext>
            </a:extLst>
          </p:cNvPr>
          <p:cNvPicPr>
            <a:picLocks noChangeAspect="1"/>
          </p:cNvPicPr>
          <p:nvPr/>
        </p:nvPicPr>
        <p:blipFill>
          <a:blip r:embed="rId5"/>
          <a:stretch>
            <a:fillRect/>
          </a:stretch>
        </p:blipFill>
        <p:spPr>
          <a:xfrm>
            <a:off x="8989675" y="3223385"/>
            <a:ext cx="2828260" cy="1349585"/>
          </a:xfrm>
          <a:prstGeom prst="rect">
            <a:avLst/>
          </a:prstGeom>
        </p:spPr>
      </p:pic>
      <p:pic>
        <p:nvPicPr>
          <p:cNvPr id="15" name="Picture 14">
            <a:extLst>
              <a:ext uri="{FF2B5EF4-FFF2-40B4-BE49-F238E27FC236}">
                <a16:creationId xmlns:a16="http://schemas.microsoft.com/office/drawing/2014/main" id="{9518AE07-9A76-12DB-EFF9-7A6CF8D81186}"/>
              </a:ext>
            </a:extLst>
          </p:cNvPr>
          <p:cNvPicPr>
            <a:picLocks noChangeAspect="1"/>
          </p:cNvPicPr>
          <p:nvPr/>
        </p:nvPicPr>
        <p:blipFill>
          <a:blip r:embed="rId6"/>
          <a:stretch>
            <a:fillRect/>
          </a:stretch>
        </p:blipFill>
        <p:spPr>
          <a:xfrm>
            <a:off x="5642632" y="865276"/>
            <a:ext cx="3105583" cy="1933845"/>
          </a:xfrm>
          <a:prstGeom prst="rect">
            <a:avLst/>
          </a:prstGeom>
        </p:spPr>
      </p:pic>
    </p:spTree>
    <p:extLst>
      <p:ext uri="{BB962C8B-B14F-4D97-AF65-F5344CB8AC3E}">
        <p14:creationId xmlns:p14="http://schemas.microsoft.com/office/powerpoint/2010/main" val="2422647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74DFB7-17E8-103F-B7A2-CF3EDEB7C55E}"/>
              </a:ext>
            </a:extLst>
          </p:cNvPr>
          <p:cNvPicPr>
            <a:picLocks noChangeAspect="1"/>
          </p:cNvPicPr>
          <p:nvPr/>
        </p:nvPicPr>
        <p:blipFill>
          <a:blip r:embed="rId2"/>
          <a:stretch>
            <a:fillRect/>
          </a:stretch>
        </p:blipFill>
        <p:spPr>
          <a:xfrm>
            <a:off x="540841" y="1412266"/>
            <a:ext cx="10749459" cy="5151409"/>
          </a:xfrm>
          <a:prstGeom prst="rect">
            <a:avLst/>
          </a:prstGeom>
        </p:spPr>
      </p:pic>
    </p:spTree>
    <p:extLst>
      <p:ext uri="{BB962C8B-B14F-4D97-AF65-F5344CB8AC3E}">
        <p14:creationId xmlns:p14="http://schemas.microsoft.com/office/powerpoint/2010/main" val="2852161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6D9648-5434-CF62-CAD1-A568C1B335D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8803AD-87DC-3A32-7E63-14B6A9862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B7D4ED7-D1DB-A0D7-373E-1C704851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CAE5BFB-4FFA-39F8-0F9B-28DDBAEA4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00AB86-2F1A-0A06-9501-DFE9ED41EB9A}"/>
              </a:ext>
            </a:extLst>
          </p:cNvPr>
          <p:cNvPicPr>
            <a:picLocks noChangeAspect="1"/>
          </p:cNvPicPr>
          <p:nvPr/>
        </p:nvPicPr>
        <p:blipFill>
          <a:blip r:embed="rId2"/>
          <a:stretch>
            <a:fillRect/>
          </a:stretch>
        </p:blipFill>
        <p:spPr>
          <a:xfrm>
            <a:off x="1298799" y="516751"/>
            <a:ext cx="9235324" cy="5824498"/>
          </a:xfrm>
          <a:prstGeom prst="rect">
            <a:avLst/>
          </a:prstGeom>
        </p:spPr>
      </p:pic>
    </p:spTree>
    <p:extLst>
      <p:ext uri="{BB962C8B-B14F-4D97-AF65-F5344CB8AC3E}">
        <p14:creationId xmlns:p14="http://schemas.microsoft.com/office/powerpoint/2010/main" val="684947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83099D-4EE9-22A3-970B-1965D2C39D2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B1316-39F3-AA08-9B5F-E2AA581E6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F51B695-7E97-8588-8585-5913A863C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ECC9BDB-BB83-B775-B915-4767AB9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0326B9-AD9C-1F87-A8E6-6D149C70A661}"/>
              </a:ext>
            </a:extLst>
          </p:cNvPr>
          <p:cNvPicPr>
            <a:picLocks noChangeAspect="1"/>
          </p:cNvPicPr>
          <p:nvPr/>
        </p:nvPicPr>
        <p:blipFill>
          <a:blip r:embed="rId2"/>
          <a:stretch>
            <a:fillRect/>
          </a:stretch>
        </p:blipFill>
        <p:spPr>
          <a:xfrm>
            <a:off x="407503" y="1316094"/>
            <a:ext cx="11289197" cy="5033906"/>
          </a:xfrm>
          <a:prstGeom prst="rect">
            <a:avLst/>
          </a:prstGeom>
        </p:spPr>
      </p:pic>
    </p:spTree>
    <p:extLst>
      <p:ext uri="{BB962C8B-B14F-4D97-AF65-F5344CB8AC3E}">
        <p14:creationId xmlns:p14="http://schemas.microsoft.com/office/powerpoint/2010/main" val="378009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FD92EB-AB37-D5A4-1E6C-7B6610F88AC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25F4F6-0337-A9F0-5525-8C01B301E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75BF63F-3254-BE31-90CA-30E847BC8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074489A-BF86-D5C3-BF95-BE4C4A555AB4}"/>
              </a:ext>
            </a:extLst>
          </p:cNvPr>
          <p:cNvSpPr>
            <a:spLocks noGrp="1"/>
          </p:cNvSpPr>
          <p:nvPr>
            <p:ph idx="1"/>
          </p:nvPr>
        </p:nvSpPr>
        <p:spPr>
          <a:xfrm>
            <a:off x="147403" y="323766"/>
            <a:ext cx="4691297" cy="6242134"/>
          </a:xfrm>
        </p:spPr>
        <p:txBody>
          <a:bodyPr anchor="ctr">
            <a:normAutofit/>
          </a:bodyPr>
          <a:lstStyle/>
          <a:p>
            <a:pPr marL="0" indent="0">
              <a:buNone/>
            </a:pPr>
            <a:r>
              <a:rPr lang="en-US" sz="2400" dirty="0">
                <a:solidFill>
                  <a:schemeClr val="tx1">
                    <a:lumMod val="85000"/>
                    <a:lumOff val="15000"/>
                  </a:schemeClr>
                </a:solidFill>
              </a:rPr>
              <a:t>The Treasurer’s Office regular duties (continued):</a:t>
            </a:r>
          </a:p>
          <a:p>
            <a:pPr lvl="1"/>
            <a:r>
              <a:rPr lang="en-US" dirty="0">
                <a:solidFill>
                  <a:schemeClr val="tx1">
                    <a:lumMod val="85000"/>
                    <a:lumOff val="15000"/>
                  </a:schemeClr>
                </a:solidFill>
              </a:rPr>
              <a:t>Tax collection </a:t>
            </a:r>
          </a:p>
          <a:p>
            <a:pPr lvl="2"/>
            <a:r>
              <a:rPr lang="en-US" sz="2400" dirty="0">
                <a:solidFill>
                  <a:schemeClr val="tx1">
                    <a:lumMod val="85000"/>
                    <a:lumOff val="15000"/>
                  </a:schemeClr>
                </a:solidFill>
              </a:rPr>
              <a:t>Real property taxes</a:t>
            </a:r>
          </a:p>
          <a:p>
            <a:pPr lvl="2"/>
            <a:r>
              <a:rPr lang="en-US" sz="2400" dirty="0">
                <a:solidFill>
                  <a:schemeClr val="tx1">
                    <a:lumMod val="85000"/>
                    <a:lumOff val="15000"/>
                  </a:schemeClr>
                </a:solidFill>
              </a:rPr>
              <a:t>Personal property taxes</a:t>
            </a:r>
          </a:p>
          <a:p>
            <a:pPr lvl="2"/>
            <a:r>
              <a:rPr lang="en-US" sz="2400" dirty="0">
                <a:solidFill>
                  <a:schemeClr val="tx1">
                    <a:lumMod val="85000"/>
                    <a:lumOff val="15000"/>
                  </a:schemeClr>
                </a:solidFill>
              </a:rPr>
              <a:t>Delinquent tax sales</a:t>
            </a:r>
          </a:p>
          <a:p>
            <a:pPr lvl="2"/>
            <a:r>
              <a:rPr lang="en-US" sz="2400" dirty="0">
                <a:solidFill>
                  <a:schemeClr val="tx1">
                    <a:lumMod val="85000"/>
                    <a:lumOff val="15000"/>
                  </a:schemeClr>
                </a:solidFill>
              </a:rPr>
              <a:t>Aircraft and aircraft hangar accounts</a:t>
            </a:r>
          </a:p>
          <a:p>
            <a:pPr lvl="2"/>
            <a:r>
              <a:rPr lang="en-US" sz="2400" dirty="0">
                <a:solidFill>
                  <a:schemeClr val="tx1">
                    <a:lumMod val="85000"/>
                    <a:lumOff val="15000"/>
                  </a:schemeClr>
                </a:solidFill>
              </a:rPr>
              <a:t>Commercial accounts</a:t>
            </a:r>
          </a:p>
          <a:p>
            <a:pPr lvl="1"/>
            <a:r>
              <a:rPr lang="en-US" dirty="0">
                <a:solidFill>
                  <a:schemeClr val="tx1">
                    <a:lumMod val="85000"/>
                    <a:lumOff val="15000"/>
                  </a:schemeClr>
                </a:solidFill>
              </a:rPr>
              <a:t>Utility (water and sewer) collection</a:t>
            </a:r>
          </a:p>
          <a:p>
            <a:pPr lvl="1"/>
            <a:r>
              <a:rPr lang="en-US" dirty="0">
                <a:solidFill>
                  <a:schemeClr val="tx1">
                    <a:lumMod val="85000"/>
                    <a:lumOff val="15000"/>
                  </a:schemeClr>
                </a:solidFill>
              </a:rPr>
              <a:t>Banking and revenue reconciliation</a:t>
            </a:r>
          </a:p>
          <a:p>
            <a:pPr lvl="1"/>
            <a:r>
              <a:rPr lang="en-US" dirty="0">
                <a:solidFill>
                  <a:schemeClr val="tx1">
                    <a:lumMod val="85000"/>
                    <a:lumOff val="15000"/>
                  </a:schemeClr>
                </a:solidFill>
              </a:rPr>
              <a:t>Investment of excess funds</a:t>
            </a:r>
          </a:p>
          <a:p>
            <a:pPr lvl="1"/>
            <a:r>
              <a:rPr lang="en-US" dirty="0">
                <a:solidFill>
                  <a:schemeClr val="tx1">
                    <a:lumMod val="85000"/>
                    <a:lumOff val="15000"/>
                  </a:schemeClr>
                </a:solidFill>
              </a:rPr>
              <a:t>Ensuring payment of Carson City’s bond obligations</a:t>
            </a:r>
          </a:p>
          <a:p>
            <a:endParaRPr lang="en-US" sz="17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768CCC67-337B-D6DF-BAE4-B05CA46AD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BD9401-8204-5ED1-7113-9DA2638A2B41}"/>
              </a:ext>
            </a:extLst>
          </p:cNvPr>
          <p:cNvPicPr>
            <a:picLocks noChangeAspect="1"/>
          </p:cNvPicPr>
          <p:nvPr/>
        </p:nvPicPr>
        <p:blipFill>
          <a:blip r:embed="rId2"/>
          <a:stretch>
            <a:fillRect/>
          </a:stretch>
        </p:blipFill>
        <p:spPr>
          <a:xfrm>
            <a:off x="4986103" y="1007164"/>
            <a:ext cx="7022925" cy="4463243"/>
          </a:xfrm>
          <a:prstGeom prst="rect">
            <a:avLst/>
          </a:prstGeom>
        </p:spPr>
      </p:pic>
      <p:sp>
        <p:nvSpPr>
          <p:cNvPr id="2" name="Flowchart: Connector 1">
            <a:extLst>
              <a:ext uri="{FF2B5EF4-FFF2-40B4-BE49-F238E27FC236}">
                <a16:creationId xmlns:a16="http://schemas.microsoft.com/office/drawing/2014/main" id="{AFE54720-D627-E080-56E5-F591EDCC0F28}"/>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807365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DAF74EE-1BF9-4F10-889C-321EB065D1AB}"/>
              </a:ext>
            </a:extLst>
          </p:cNvPr>
          <p:cNvSpPr>
            <a:spLocks noGrp="1"/>
          </p:cNvSpPr>
          <p:nvPr>
            <p:ph idx="1"/>
          </p:nvPr>
        </p:nvSpPr>
        <p:spPr>
          <a:xfrm>
            <a:off x="1343918" y="422788"/>
            <a:ext cx="8931686" cy="5681810"/>
          </a:xfrm>
        </p:spPr>
        <p:txBody>
          <a:bodyPr anchor="ctr">
            <a:normAutofit fontScale="92500" lnSpcReduction="10000"/>
          </a:bodyPr>
          <a:lstStyle/>
          <a:p>
            <a:pPr marL="0" indent="0" algn="ctr">
              <a:buNone/>
            </a:pPr>
            <a:r>
              <a:rPr lang="en-US" dirty="0">
                <a:solidFill>
                  <a:schemeClr val="tx1">
                    <a:lumMod val="85000"/>
                    <a:lumOff val="15000"/>
                  </a:schemeClr>
                </a:solidFill>
              </a:rPr>
              <a:t>INVESTMENT OF EXCESS FUNDS/AVAILABLE REVENUE</a:t>
            </a:r>
          </a:p>
          <a:p>
            <a:r>
              <a:rPr lang="en-US" dirty="0">
                <a:solidFill>
                  <a:schemeClr val="tx1">
                    <a:lumMod val="85000"/>
                    <a:lumOff val="15000"/>
                  </a:schemeClr>
                </a:solidFill>
              </a:rPr>
              <a:t>Another responsibility of the Carson City Treasurer is the investment of funds not currently in use or are awaiting use at a future time</a:t>
            </a:r>
          </a:p>
          <a:p>
            <a:pPr lvl="1"/>
            <a:r>
              <a:rPr lang="en-US" sz="2800" dirty="0">
                <a:solidFill>
                  <a:schemeClr val="tx1">
                    <a:lumMod val="85000"/>
                    <a:lumOff val="15000"/>
                  </a:schemeClr>
                </a:solidFill>
              </a:rPr>
              <a:t>Excess tax revenue</a:t>
            </a:r>
          </a:p>
          <a:p>
            <a:pPr lvl="1"/>
            <a:r>
              <a:rPr lang="en-US" sz="2800" dirty="0">
                <a:solidFill>
                  <a:schemeClr val="tx1">
                    <a:lumMod val="85000"/>
                    <a:lumOff val="15000"/>
                  </a:schemeClr>
                </a:solidFill>
              </a:rPr>
              <a:t>Bond proceeds</a:t>
            </a:r>
          </a:p>
          <a:p>
            <a:pPr lvl="1"/>
            <a:r>
              <a:rPr lang="en-US" sz="2800" dirty="0">
                <a:solidFill>
                  <a:schemeClr val="tx1">
                    <a:lumMod val="85000"/>
                    <a:lumOff val="15000"/>
                  </a:schemeClr>
                </a:solidFill>
              </a:rPr>
              <a:t>Special funding like ARPA funds </a:t>
            </a:r>
            <a:endParaRPr lang="en-US" sz="1200" dirty="0">
              <a:solidFill>
                <a:schemeClr val="tx1">
                  <a:lumMod val="85000"/>
                  <a:lumOff val="15000"/>
                </a:schemeClr>
              </a:solidFill>
            </a:endParaRPr>
          </a:p>
          <a:p>
            <a:pPr lvl="2"/>
            <a:r>
              <a:rPr lang="en-US" sz="1400" dirty="0">
                <a:solidFill>
                  <a:schemeClr val="tx1">
                    <a:lumMod val="85000"/>
                    <a:lumOff val="15000"/>
                  </a:schemeClr>
                </a:solidFill>
              </a:rPr>
              <a:t>(American Rescue Plan Act of 2021 was a $1.9 trillion economic stimulus bill)</a:t>
            </a:r>
          </a:p>
          <a:p>
            <a:r>
              <a:rPr lang="en-US" dirty="0">
                <a:solidFill>
                  <a:schemeClr val="tx1">
                    <a:lumMod val="85000"/>
                    <a:lumOff val="15000"/>
                  </a:schemeClr>
                </a:solidFill>
              </a:rPr>
              <a:t>The Treasurer’s Office invests Carson City’s money in four areas:</a:t>
            </a:r>
          </a:p>
          <a:p>
            <a:pPr lvl="1"/>
            <a:r>
              <a:rPr lang="en-US" sz="2800" dirty="0">
                <a:solidFill>
                  <a:schemeClr val="tx1">
                    <a:lumMod val="85000"/>
                    <a:lumOff val="15000"/>
                  </a:schemeClr>
                </a:solidFill>
              </a:rPr>
              <a:t>Local Government Investment Pool (LGIP): short term/ liquidity</a:t>
            </a:r>
          </a:p>
          <a:p>
            <a:pPr lvl="1"/>
            <a:r>
              <a:rPr lang="en-US" sz="2800" dirty="0">
                <a:solidFill>
                  <a:schemeClr val="tx1">
                    <a:lumMod val="85000"/>
                    <a:lumOff val="15000"/>
                  </a:schemeClr>
                </a:solidFill>
              </a:rPr>
              <a:t>Buckhead Capital Management: short term to medium term</a:t>
            </a:r>
          </a:p>
          <a:p>
            <a:pPr lvl="1"/>
            <a:r>
              <a:rPr lang="en-US" sz="2800" dirty="0" err="1">
                <a:solidFill>
                  <a:schemeClr val="tx1">
                    <a:lumMod val="85000"/>
                    <a:lumOff val="15000"/>
                  </a:schemeClr>
                </a:solidFill>
              </a:rPr>
              <a:t>Meeder</a:t>
            </a:r>
            <a:r>
              <a:rPr lang="en-US" sz="2800" dirty="0">
                <a:solidFill>
                  <a:schemeClr val="tx1">
                    <a:lumMod val="85000"/>
                    <a:lumOff val="15000"/>
                  </a:schemeClr>
                </a:solidFill>
              </a:rPr>
              <a:t>: medium to longer term</a:t>
            </a:r>
          </a:p>
          <a:p>
            <a:pPr lvl="1"/>
            <a:r>
              <a:rPr lang="en-US" sz="2800" dirty="0">
                <a:solidFill>
                  <a:schemeClr val="tx1">
                    <a:lumMod val="85000"/>
                    <a:lumOff val="15000"/>
                  </a:schemeClr>
                </a:solidFill>
              </a:rPr>
              <a:t>Government Portfolio Advisors (GPA): long term</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DB6EEF9F-F2DA-A02F-CB43-0FE9ADA48839}"/>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67418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F049EC0-4BD1-415B-B8B6-7B5C12605514}"/>
              </a:ext>
            </a:extLst>
          </p:cNvPr>
          <p:cNvSpPr>
            <a:spLocks noGrp="1"/>
          </p:cNvSpPr>
          <p:nvPr>
            <p:ph idx="1"/>
          </p:nvPr>
        </p:nvSpPr>
        <p:spPr>
          <a:xfrm>
            <a:off x="751689" y="1595193"/>
            <a:ext cx="4633111" cy="3434007"/>
          </a:xfrm>
        </p:spPr>
        <p:txBody>
          <a:bodyPr anchor="ctr">
            <a:noAutofit/>
          </a:bodyPr>
          <a:lstStyle/>
          <a:p>
            <a:pPr marL="0" indent="0" algn="ctr">
              <a:buNone/>
            </a:pPr>
            <a:r>
              <a:rPr lang="en-US" sz="2400" dirty="0">
                <a:solidFill>
                  <a:schemeClr val="tx1">
                    <a:lumMod val="85000"/>
                    <a:lumOff val="15000"/>
                  </a:schemeClr>
                </a:solidFill>
              </a:rPr>
              <a:t>INVESTMENT OF EXCESS FUNDS/AVAILABLE REVENUE</a:t>
            </a:r>
          </a:p>
          <a:p>
            <a:r>
              <a:rPr lang="en-US" sz="2400" dirty="0">
                <a:solidFill>
                  <a:schemeClr val="tx1">
                    <a:lumMod val="85000"/>
                    <a:lumOff val="15000"/>
                  </a:schemeClr>
                </a:solidFill>
              </a:rPr>
              <a:t>Carson City’s investment portfolio differs from that of a private individual or business</a:t>
            </a:r>
          </a:p>
          <a:p>
            <a:r>
              <a:rPr lang="en-US" sz="2400" dirty="0">
                <a:solidFill>
                  <a:schemeClr val="tx1">
                    <a:lumMod val="85000"/>
                    <a:lumOff val="15000"/>
                  </a:schemeClr>
                </a:solidFill>
              </a:rPr>
              <a:t>Requires adherence to many state and federal laws</a:t>
            </a:r>
          </a:p>
          <a:p>
            <a:r>
              <a:rPr lang="en-US" sz="2400" dirty="0">
                <a:solidFill>
                  <a:schemeClr val="tx1">
                    <a:lumMod val="85000"/>
                    <a:lumOff val="15000"/>
                  </a:schemeClr>
                </a:solidFill>
              </a:rPr>
              <a:t>Has its own certified investment policy </a:t>
            </a:r>
          </a:p>
          <a:p>
            <a:pPr lvl="1"/>
            <a:r>
              <a:rPr lang="en-US" dirty="0">
                <a:solidFill>
                  <a:schemeClr val="tx1">
                    <a:lumMod val="85000"/>
                    <a:lumOff val="15000"/>
                  </a:schemeClr>
                </a:solidFill>
              </a:rPr>
              <a:t>Certified in November of 2021 by the Government Investment Officers’ Association (GIOA)</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124093-8875-8CD3-1D58-CD8BA52AF419}"/>
              </a:ext>
            </a:extLst>
          </p:cNvPr>
          <p:cNvPicPr>
            <a:picLocks noChangeAspect="1"/>
          </p:cNvPicPr>
          <p:nvPr/>
        </p:nvPicPr>
        <p:blipFill>
          <a:blip r:embed="rId2"/>
          <a:stretch>
            <a:fillRect/>
          </a:stretch>
        </p:blipFill>
        <p:spPr>
          <a:xfrm>
            <a:off x="6077994" y="718585"/>
            <a:ext cx="4958306" cy="5961544"/>
          </a:xfrm>
          <a:prstGeom prst="rect">
            <a:avLst/>
          </a:prstGeom>
        </p:spPr>
      </p:pic>
    </p:spTree>
    <p:extLst>
      <p:ext uri="{BB962C8B-B14F-4D97-AF65-F5344CB8AC3E}">
        <p14:creationId xmlns:p14="http://schemas.microsoft.com/office/powerpoint/2010/main" val="272560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4B1793E-C188-DB0C-FF9C-1C9ED63215A8}"/>
              </a:ext>
            </a:extLst>
          </p:cNvPr>
          <p:cNvSpPr>
            <a:spLocks noGrp="1"/>
          </p:cNvSpPr>
          <p:nvPr>
            <p:ph idx="1"/>
          </p:nvPr>
        </p:nvSpPr>
        <p:spPr/>
        <p:txBody>
          <a:bodyPr/>
          <a:lstStyle/>
          <a:p>
            <a:endParaRPr lang="en-US"/>
          </a:p>
        </p:txBody>
      </p:sp>
      <p:pic>
        <p:nvPicPr>
          <p:cNvPr id="5" name="Picture 2">
            <a:extLst>
              <a:ext uri="{FF2B5EF4-FFF2-40B4-BE49-F238E27FC236}">
                <a16:creationId xmlns:a16="http://schemas.microsoft.com/office/drawing/2014/main" id="{3F2A5110-FC91-49C9-9958-B4266EC1A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66713"/>
            <a:ext cx="9753600"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344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ADD0-4851-1316-9019-21C8B8C71D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00ED38-CC87-6062-5467-D6548B8A6842}"/>
              </a:ext>
            </a:extLst>
          </p:cNvPr>
          <p:cNvSpPr>
            <a:spLocks noGrp="1"/>
          </p:cNvSpPr>
          <p:nvPr>
            <p:ph idx="1"/>
          </p:nvPr>
        </p:nvSpPr>
        <p:spPr/>
        <p:txBody>
          <a:bodyPr/>
          <a:lstStyle/>
          <a:p>
            <a:endParaRPr lang="en-US"/>
          </a:p>
        </p:txBody>
      </p:sp>
      <p:pic>
        <p:nvPicPr>
          <p:cNvPr id="69634" name="Picture 2">
            <a:extLst>
              <a:ext uri="{FF2B5EF4-FFF2-40B4-BE49-F238E27FC236}">
                <a16:creationId xmlns:a16="http://schemas.microsoft.com/office/drawing/2014/main" id="{4CED0086-FB44-E207-77A1-45862ECE6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61913"/>
            <a:ext cx="10858500" cy="673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81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C75531-3966-B924-11AF-5C91467F850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AC435F-45F0-A20E-FE01-A882311B0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A5C79A6-CF5C-FFE1-A023-78B061B57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50CEB5D-887A-0313-F400-2A10F7A5A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7AACCE2F-DC6C-9725-660B-734902A82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0025"/>
            <a:ext cx="9878728" cy="654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69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F2375C-FF8D-3639-7145-5D2899C4CD1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3A3A-BDB4-8A1A-7F5E-E3F8A82A5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32A8684-AA68-F79C-FCD6-080A80C0A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9DA6ACB-C2D9-F925-1B3A-E57F6B3AA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4E073C6E-4B59-04D2-EF82-8A3D68C2D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038" y="189901"/>
            <a:ext cx="9720296" cy="647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687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D83992-9906-C897-3306-D2BD5F6E308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F969F3-36AE-1FA0-9BB1-5CAD8DDAD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89BB147-43FD-E9B9-2FF5-281DC11FD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0B70EFB-5E4C-DB86-55CC-76D98A7CAA41}"/>
              </a:ext>
            </a:extLst>
          </p:cNvPr>
          <p:cNvSpPr>
            <a:spLocks noGrp="1"/>
          </p:cNvSpPr>
          <p:nvPr>
            <p:ph idx="1"/>
          </p:nvPr>
        </p:nvSpPr>
        <p:spPr>
          <a:xfrm>
            <a:off x="1607133" y="812218"/>
            <a:ext cx="9148020" cy="4016297"/>
          </a:xfrm>
        </p:spPr>
        <p:txBody>
          <a:bodyPr anchor="ctr">
            <a:noAutofit/>
          </a:bodyPr>
          <a:lstStyle/>
          <a:p>
            <a:endParaRPr lang="en-US" sz="2400" dirty="0">
              <a:solidFill>
                <a:schemeClr val="tx1">
                  <a:lumMod val="85000"/>
                  <a:lumOff val="15000"/>
                </a:schemeClr>
              </a:solidFill>
            </a:endParaRPr>
          </a:p>
          <a:p>
            <a:pPr marL="0" indent="0" algn="ctr">
              <a:buNone/>
            </a:pPr>
            <a:r>
              <a:rPr lang="en-US" sz="2400" dirty="0">
                <a:solidFill>
                  <a:schemeClr val="tx1">
                    <a:lumMod val="85000"/>
                    <a:lumOff val="15000"/>
                  </a:schemeClr>
                </a:solidFill>
              </a:rPr>
              <a:t>INVESTMENT OF EXCESS FUNDS/AVAILABLE REVENUE</a:t>
            </a:r>
          </a:p>
          <a:p>
            <a:r>
              <a:rPr lang="en-US" sz="2400" dirty="0">
                <a:solidFill>
                  <a:schemeClr val="tx1">
                    <a:lumMod val="85000"/>
                    <a:lumOff val="15000"/>
                  </a:schemeClr>
                </a:solidFill>
              </a:rPr>
              <a:t>Investment strategy and policy focus on three main objectives:</a:t>
            </a:r>
          </a:p>
          <a:p>
            <a:pPr lvl="1"/>
            <a:r>
              <a:rPr lang="en-US" dirty="0">
                <a:solidFill>
                  <a:schemeClr val="tx1">
                    <a:lumMod val="85000"/>
                    <a:lumOff val="15000"/>
                  </a:schemeClr>
                </a:solidFill>
              </a:rPr>
              <a:t>Safety: safeguarding Carson City’s investment principal</a:t>
            </a:r>
          </a:p>
          <a:p>
            <a:pPr lvl="1"/>
            <a:r>
              <a:rPr lang="en-US" dirty="0">
                <a:solidFill>
                  <a:schemeClr val="tx1">
                    <a:lumMod val="85000"/>
                    <a:lumOff val="15000"/>
                  </a:schemeClr>
                </a:solidFill>
              </a:rPr>
              <a:t>Liquidity: adequate liquidity to meet Carson City’s operating needs</a:t>
            </a:r>
          </a:p>
          <a:p>
            <a:pPr lvl="1"/>
            <a:r>
              <a:rPr lang="en-US" dirty="0">
                <a:solidFill>
                  <a:schemeClr val="tx1">
                    <a:lumMod val="85000"/>
                    <a:lumOff val="15000"/>
                  </a:schemeClr>
                </a:solidFill>
              </a:rPr>
              <a:t>Return on Investment: achieve the highest investment return possible consistent with its investment policy</a:t>
            </a:r>
          </a:p>
          <a:p>
            <a:r>
              <a:rPr lang="en-US" sz="2400" dirty="0">
                <a:solidFill>
                  <a:schemeClr val="tx1">
                    <a:lumMod val="85000"/>
                    <a:lumOff val="15000"/>
                  </a:schemeClr>
                </a:solidFill>
              </a:rPr>
              <a:t>Carson City’s investment strategy also consists of “buy and hold</a:t>
            </a:r>
            <a:r>
              <a:rPr lang="en-US" dirty="0">
                <a:solidFill>
                  <a:schemeClr val="tx1">
                    <a:lumMod val="85000"/>
                    <a:lumOff val="15000"/>
                  </a:schemeClr>
                </a:solidFill>
              </a:rPr>
              <a:t>”</a:t>
            </a:r>
          </a:p>
          <a:p>
            <a:r>
              <a:rPr lang="en-US" sz="2400" dirty="0">
                <a:solidFill>
                  <a:schemeClr val="tx1">
                    <a:lumMod val="85000"/>
                    <a:lumOff val="15000"/>
                  </a:schemeClr>
                </a:solidFill>
              </a:rPr>
              <a:t>Preferred investments are often:</a:t>
            </a:r>
          </a:p>
          <a:p>
            <a:pPr lvl="1"/>
            <a:r>
              <a:rPr lang="en-US" dirty="0">
                <a:solidFill>
                  <a:schemeClr val="tx1">
                    <a:lumMod val="85000"/>
                    <a:lumOff val="15000"/>
                  </a:schemeClr>
                </a:solidFill>
              </a:rPr>
              <a:t>U.S. Treasuries (3 month T-bills, 2 year T-notes)</a:t>
            </a:r>
          </a:p>
          <a:p>
            <a:pPr lvl="1"/>
            <a:r>
              <a:rPr lang="en-US" dirty="0">
                <a:solidFill>
                  <a:schemeClr val="tx1">
                    <a:lumMod val="85000"/>
                    <a:lumOff val="15000"/>
                  </a:schemeClr>
                </a:solidFill>
              </a:rPr>
              <a:t>U.S. government agency securities (Fannie Mae, Farmer Mac)</a:t>
            </a:r>
          </a:p>
          <a:p>
            <a:pPr lvl="1"/>
            <a:r>
              <a:rPr lang="en-US" dirty="0">
                <a:solidFill>
                  <a:schemeClr val="tx1">
                    <a:lumMod val="85000"/>
                    <a:lumOff val="15000"/>
                  </a:schemeClr>
                </a:solidFill>
              </a:rPr>
              <a:t>Corporate paper and bonds (Amazon, Toyota, commercial banks)</a:t>
            </a:r>
          </a:p>
        </p:txBody>
      </p:sp>
      <p:sp>
        <p:nvSpPr>
          <p:cNvPr id="12" name="Freeform: Shape 11">
            <a:extLst>
              <a:ext uri="{FF2B5EF4-FFF2-40B4-BE49-F238E27FC236}">
                <a16:creationId xmlns:a16="http://schemas.microsoft.com/office/drawing/2014/main" id="{54847330-463A-E3AC-8AD8-F04D1E97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137A646C-3757-9107-61A4-24D138D5F068}"/>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68118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22EFAD-EFB1-825A-A58B-95DC44496CB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2A9E56-00A9-5438-3A35-7E126E17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718779A-9CAA-A7DF-B01D-EF55D9F56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203D81C-BB59-7160-1077-FEFA1DD95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234BF1B-A369-9E0D-F50A-34B4CFB07265}"/>
              </a:ext>
            </a:extLst>
          </p:cNvPr>
          <p:cNvPicPr>
            <a:picLocks noChangeAspect="1"/>
          </p:cNvPicPr>
          <p:nvPr/>
        </p:nvPicPr>
        <p:blipFill>
          <a:blip r:embed="rId2"/>
          <a:stretch>
            <a:fillRect/>
          </a:stretch>
        </p:blipFill>
        <p:spPr>
          <a:xfrm>
            <a:off x="2224586" y="435752"/>
            <a:ext cx="7321493" cy="5714691"/>
          </a:xfrm>
          <a:prstGeom prst="rect">
            <a:avLst/>
          </a:prstGeom>
        </p:spPr>
      </p:pic>
    </p:spTree>
    <p:extLst>
      <p:ext uri="{BB962C8B-B14F-4D97-AF65-F5344CB8AC3E}">
        <p14:creationId xmlns:p14="http://schemas.microsoft.com/office/powerpoint/2010/main" val="266012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628AEE-95CB-7630-E469-A60615DD07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0FD272-2722-7233-49F2-D8FAA7164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8F77028-B0C2-ECA4-64AA-7A741947F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4F2700C-80D2-D285-1FDA-A479DE222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665E5F-C0D7-1229-4C7B-55AF5358E610}"/>
              </a:ext>
            </a:extLst>
          </p:cNvPr>
          <p:cNvPicPr>
            <a:picLocks noChangeAspect="1"/>
          </p:cNvPicPr>
          <p:nvPr/>
        </p:nvPicPr>
        <p:blipFill>
          <a:blip r:embed="rId2"/>
          <a:stretch>
            <a:fillRect/>
          </a:stretch>
        </p:blipFill>
        <p:spPr>
          <a:xfrm>
            <a:off x="940904" y="1147622"/>
            <a:ext cx="10607356" cy="5494477"/>
          </a:xfrm>
          <a:prstGeom prst="rect">
            <a:avLst/>
          </a:prstGeom>
        </p:spPr>
      </p:pic>
    </p:spTree>
    <p:extLst>
      <p:ext uri="{BB962C8B-B14F-4D97-AF65-F5344CB8AC3E}">
        <p14:creationId xmlns:p14="http://schemas.microsoft.com/office/powerpoint/2010/main" val="4020337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5353AD-D8A9-583B-722D-1DE913950C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8F9503-A187-561E-1FF4-AAA8B9775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C960A1-73ED-4882-420F-7AF18E4F0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EB7C59C-BDAB-6A01-5DDF-5EE85B929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A14292-18C7-F564-D621-CA1DD076CAFB}"/>
              </a:ext>
            </a:extLst>
          </p:cNvPr>
          <p:cNvPicPr>
            <a:picLocks noChangeAspect="1"/>
          </p:cNvPicPr>
          <p:nvPr/>
        </p:nvPicPr>
        <p:blipFill>
          <a:blip r:embed="rId2"/>
          <a:stretch>
            <a:fillRect/>
          </a:stretch>
        </p:blipFill>
        <p:spPr>
          <a:xfrm>
            <a:off x="1300526" y="723522"/>
            <a:ext cx="8015751" cy="6054450"/>
          </a:xfrm>
          <a:prstGeom prst="rect">
            <a:avLst/>
          </a:prstGeom>
        </p:spPr>
      </p:pic>
    </p:spTree>
    <p:extLst>
      <p:ext uri="{BB962C8B-B14F-4D97-AF65-F5344CB8AC3E}">
        <p14:creationId xmlns:p14="http://schemas.microsoft.com/office/powerpoint/2010/main" val="2110366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C71E7E3-EA32-4E3C-885C-722EA9108A0F}"/>
              </a:ext>
            </a:extLst>
          </p:cNvPr>
          <p:cNvSpPr>
            <a:spLocks noGrp="1"/>
          </p:cNvSpPr>
          <p:nvPr>
            <p:ph idx="1"/>
          </p:nvPr>
        </p:nvSpPr>
        <p:spPr>
          <a:xfrm>
            <a:off x="264582" y="81751"/>
            <a:ext cx="7100952" cy="5841516"/>
          </a:xfrm>
        </p:spPr>
        <p:txBody>
          <a:bodyPr anchor="ctr">
            <a:normAutofit fontScale="92500" lnSpcReduction="20000"/>
          </a:bodyPr>
          <a:lstStyle/>
          <a:p>
            <a:endParaRPr lang="en-US" sz="2400" dirty="0">
              <a:solidFill>
                <a:schemeClr val="tx1">
                  <a:lumMod val="85000"/>
                  <a:lumOff val="15000"/>
                </a:schemeClr>
              </a:solidFill>
            </a:endParaRPr>
          </a:p>
          <a:p>
            <a:r>
              <a:rPr lang="en-US" sz="2400" dirty="0">
                <a:solidFill>
                  <a:schemeClr val="tx1">
                    <a:lumMod val="85000"/>
                    <a:lumOff val="15000"/>
                  </a:schemeClr>
                </a:solidFill>
              </a:rPr>
              <a:t>As of Friday, 10/31/25, Carson City’s investment portfolio consists of $248,744,798.71</a:t>
            </a:r>
          </a:p>
          <a:p>
            <a:pPr lvl="1"/>
            <a:r>
              <a:rPr lang="en-US" dirty="0">
                <a:solidFill>
                  <a:schemeClr val="tx1">
                    <a:lumMod val="85000"/>
                    <a:lumOff val="15000"/>
                  </a:schemeClr>
                </a:solidFill>
              </a:rPr>
              <a:t>Local Government Investment Pool: 	</a:t>
            </a:r>
          </a:p>
          <a:p>
            <a:pPr marL="457200" lvl="1" indent="0">
              <a:buNone/>
            </a:pPr>
            <a:r>
              <a:rPr lang="en-US" dirty="0">
                <a:solidFill>
                  <a:schemeClr val="tx1">
                    <a:lumMod val="85000"/>
                    <a:lumOff val="15000"/>
                  </a:schemeClr>
                </a:solidFill>
              </a:rPr>
              <a:t>	$ 51,880,492.35</a:t>
            </a:r>
          </a:p>
          <a:p>
            <a:pPr lvl="1"/>
            <a:r>
              <a:rPr lang="en-US" dirty="0">
                <a:solidFill>
                  <a:schemeClr val="tx1">
                    <a:lumMod val="85000"/>
                    <a:lumOff val="15000"/>
                  </a:schemeClr>
                </a:solidFill>
              </a:rPr>
              <a:t>Buckhead Capital Management:</a:t>
            </a:r>
          </a:p>
          <a:p>
            <a:pPr marL="914400" lvl="2" indent="0">
              <a:buNone/>
            </a:pPr>
            <a:r>
              <a:rPr lang="en-US" sz="2400" dirty="0">
                <a:solidFill>
                  <a:schemeClr val="tx1">
                    <a:lumMod val="85000"/>
                    <a:lumOff val="15000"/>
                  </a:schemeClr>
                </a:solidFill>
              </a:rPr>
              <a:t>$5,354,415.23</a:t>
            </a:r>
          </a:p>
          <a:p>
            <a:pPr lvl="1"/>
            <a:r>
              <a:rPr lang="en-US" dirty="0">
                <a:solidFill>
                  <a:schemeClr val="tx1">
                    <a:lumMod val="85000"/>
                    <a:lumOff val="15000"/>
                  </a:schemeClr>
                </a:solidFill>
              </a:rPr>
              <a:t>Government Portfolio Advisors:</a:t>
            </a:r>
          </a:p>
          <a:p>
            <a:pPr marL="457200" lvl="1" indent="0">
              <a:buNone/>
            </a:pPr>
            <a:r>
              <a:rPr lang="en-US" dirty="0">
                <a:solidFill>
                  <a:schemeClr val="tx1">
                    <a:lumMod val="85000"/>
                    <a:lumOff val="15000"/>
                  </a:schemeClr>
                </a:solidFill>
              </a:rPr>
              <a:t>	$98,083,683.88</a:t>
            </a:r>
          </a:p>
          <a:p>
            <a:pPr lvl="1"/>
            <a:r>
              <a:rPr lang="en-US" dirty="0" err="1">
                <a:solidFill>
                  <a:schemeClr val="tx1">
                    <a:lumMod val="85000"/>
                    <a:lumOff val="15000"/>
                  </a:schemeClr>
                </a:solidFill>
              </a:rPr>
              <a:t>Meeder</a:t>
            </a:r>
            <a:r>
              <a:rPr lang="en-US" dirty="0">
                <a:solidFill>
                  <a:schemeClr val="tx1">
                    <a:lumMod val="85000"/>
                    <a:lumOff val="15000"/>
                  </a:schemeClr>
                </a:solidFill>
              </a:rPr>
              <a:t>:			</a:t>
            </a:r>
          </a:p>
          <a:p>
            <a:pPr marL="457200" lvl="1" indent="0">
              <a:buNone/>
            </a:pPr>
            <a:r>
              <a:rPr lang="en-US" dirty="0">
                <a:solidFill>
                  <a:schemeClr val="tx1">
                    <a:lumMod val="85000"/>
                    <a:lumOff val="15000"/>
                  </a:schemeClr>
                </a:solidFill>
              </a:rPr>
              <a:t>	$ 93,426,207.55</a:t>
            </a:r>
          </a:p>
          <a:p>
            <a:pPr marL="457200" lvl="1" indent="0">
              <a:buNone/>
            </a:pPr>
            <a:endParaRPr lang="en-US" dirty="0">
              <a:solidFill>
                <a:schemeClr val="tx1">
                  <a:lumMod val="85000"/>
                  <a:lumOff val="15000"/>
                </a:schemeClr>
              </a:solidFill>
            </a:endParaRPr>
          </a:p>
          <a:p>
            <a:r>
              <a:rPr lang="en-US" sz="2400" dirty="0">
                <a:solidFill>
                  <a:schemeClr val="tx1">
                    <a:lumMod val="85000"/>
                    <a:lumOff val="15000"/>
                  </a:schemeClr>
                </a:solidFill>
              </a:rPr>
              <a:t>Last year at this time, Carson City’s investment portfolio was: $233,697,495.66 (a difference of $15,047,303.05)</a:t>
            </a:r>
          </a:p>
          <a:p>
            <a:r>
              <a:rPr lang="en-US" sz="2400" dirty="0">
                <a:solidFill>
                  <a:schemeClr val="tx1">
                    <a:lumMod val="85000"/>
                    <a:lumOff val="15000"/>
                  </a:schemeClr>
                </a:solidFill>
              </a:rPr>
              <a:t>For comparison:</a:t>
            </a:r>
          </a:p>
          <a:p>
            <a:pPr lvl="1"/>
            <a:r>
              <a:rPr lang="en-US" sz="2000" dirty="0">
                <a:solidFill>
                  <a:schemeClr val="tx1">
                    <a:lumMod val="85000"/>
                    <a:lumOff val="15000"/>
                  </a:schemeClr>
                </a:solidFill>
              </a:rPr>
              <a:t>10/31/21: $136,295,162.43 (combined portfolio balance)</a:t>
            </a:r>
          </a:p>
          <a:p>
            <a:pPr lvl="1"/>
            <a:r>
              <a:rPr lang="en-US" sz="2000" dirty="0">
                <a:solidFill>
                  <a:schemeClr val="tx1">
                    <a:lumMod val="85000"/>
                    <a:lumOff val="15000"/>
                  </a:schemeClr>
                </a:solidFill>
              </a:rPr>
              <a:t>10/31/22: $175,103,145.44 (combined portfolio balance)</a:t>
            </a:r>
          </a:p>
          <a:p>
            <a:pPr lvl="1"/>
            <a:r>
              <a:rPr lang="en-US" sz="2000" dirty="0">
                <a:solidFill>
                  <a:schemeClr val="tx1">
                    <a:lumMod val="85000"/>
                    <a:lumOff val="15000"/>
                  </a:schemeClr>
                </a:solidFill>
              </a:rPr>
              <a:t>10/31/23: $199,899,683.76 (combined portfolio balance)</a:t>
            </a:r>
          </a:p>
          <a:p>
            <a:pPr lvl="1"/>
            <a:r>
              <a:rPr lang="en-US" sz="2000" dirty="0">
                <a:solidFill>
                  <a:schemeClr val="tx1">
                    <a:lumMod val="85000"/>
                    <a:lumOff val="15000"/>
                  </a:schemeClr>
                </a:solidFill>
              </a:rPr>
              <a:t>10/31/24: $233,697,495.66 (combined portfolio balance)</a:t>
            </a:r>
          </a:p>
          <a:p>
            <a:endParaRPr lang="en-US" sz="2400" dirty="0">
              <a:solidFill>
                <a:schemeClr val="tx1">
                  <a:lumMod val="85000"/>
                  <a:lumOff val="15000"/>
                </a:schemeClr>
              </a:solidFill>
            </a:endParaRPr>
          </a:p>
          <a:p>
            <a:pPr marL="0" indent="0">
              <a:buNone/>
            </a:pPr>
            <a:endParaRPr lang="en-US" sz="14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4A1BDE-3995-A658-9BC9-84003B93A826}"/>
              </a:ext>
            </a:extLst>
          </p:cNvPr>
          <p:cNvPicPr>
            <a:picLocks noChangeAspect="1"/>
          </p:cNvPicPr>
          <p:nvPr/>
        </p:nvPicPr>
        <p:blipFill>
          <a:blip r:embed="rId2"/>
          <a:stretch>
            <a:fillRect/>
          </a:stretch>
        </p:blipFill>
        <p:spPr>
          <a:xfrm>
            <a:off x="7513524" y="3885095"/>
            <a:ext cx="4530485" cy="2440035"/>
          </a:xfrm>
          <a:prstGeom prst="rect">
            <a:avLst/>
          </a:prstGeom>
        </p:spPr>
      </p:pic>
      <p:pic>
        <p:nvPicPr>
          <p:cNvPr id="13" name="Picture 12">
            <a:extLst>
              <a:ext uri="{FF2B5EF4-FFF2-40B4-BE49-F238E27FC236}">
                <a16:creationId xmlns:a16="http://schemas.microsoft.com/office/drawing/2014/main" id="{F16A8995-66C9-6CB4-5F44-D0DCFFAAAAAA}"/>
              </a:ext>
            </a:extLst>
          </p:cNvPr>
          <p:cNvPicPr>
            <a:picLocks noChangeAspect="1"/>
          </p:cNvPicPr>
          <p:nvPr/>
        </p:nvPicPr>
        <p:blipFill>
          <a:blip r:embed="rId3"/>
          <a:stretch>
            <a:fillRect/>
          </a:stretch>
        </p:blipFill>
        <p:spPr>
          <a:xfrm>
            <a:off x="7513524" y="865099"/>
            <a:ext cx="4413894" cy="2955543"/>
          </a:xfrm>
          <a:prstGeom prst="rect">
            <a:avLst/>
          </a:prstGeom>
        </p:spPr>
      </p:pic>
      <p:sp>
        <p:nvSpPr>
          <p:cNvPr id="2" name="Flowchart: Connector 1">
            <a:extLst>
              <a:ext uri="{FF2B5EF4-FFF2-40B4-BE49-F238E27FC236}">
                <a16:creationId xmlns:a16="http://schemas.microsoft.com/office/drawing/2014/main" id="{3CC4FB84-B5A9-2EF0-EB4A-FD3DD2C77204}"/>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64749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DF4020-A2A0-4141-79C0-10D752D2F15D}"/>
              </a:ext>
            </a:extLst>
          </p:cNvPr>
          <p:cNvPicPr>
            <a:picLocks noChangeAspect="1"/>
          </p:cNvPicPr>
          <p:nvPr/>
        </p:nvPicPr>
        <p:blipFill>
          <a:blip r:embed="rId2"/>
          <a:stretch>
            <a:fillRect/>
          </a:stretch>
        </p:blipFill>
        <p:spPr>
          <a:xfrm>
            <a:off x="633049" y="877972"/>
            <a:ext cx="11243054" cy="4748127"/>
          </a:xfrm>
          <a:prstGeom prst="rect">
            <a:avLst/>
          </a:prstGeom>
        </p:spPr>
      </p:pic>
      <p:sp>
        <p:nvSpPr>
          <p:cNvPr id="2" name="Flowchart: Connector 1">
            <a:extLst>
              <a:ext uri="{FF2B5EF4-FFF2-40B4-BE49-F238E27FC236}">
                <a16:creationId xmlns:a16="http://schemas.microsoft.com/office/drawing/2014/main" id="{D77BD002-2A40-B583-4CCB-3F5A07E7DA4E}"/>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974049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ED6E80-B988-8D48-7B37-086085B2C119}"/>
              </a:ext>
            </a:extLst>
          </p:cNvPr>
          <p:cNvPicPr>
            <a:picLocks noChangeAspect="1"/>
          </p:cNvPicPr>
          <p:nvPr/>
        </p:nvPicPr>
        <p:blipFill>
          <a:blip r:embed="rId2"/>
          <a:stretch>
            <a:fillRect/>
          </a:stretch>
        </p:blipFill>
        <p:spPr>
          <a:xfrm>
            <a:off x="1323309" y="561575"/>
            <a:ext cx="9545382" cy="5734850"/>
          </a:xfrm>
          <a:prstGeom prst="rect">
            <a:avLst/>
          </a:prstGeom>
        </p:spPr>
      </p:pic>
    </p:spTree>
    <p:extLst>
      <p:ext uri="{BB962C8B-B14F-4D97-AF65-F5344CB8AC3E}">
        <p14:creationId xmlns:p14="http://schemas.microsoft.com/office/powerpoint/2010/main" val="2131137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AFE2D-C8D3-1C67-FC3D-7FF2353ABA4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CAA314-72F8-0496-93F1-04142C225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F6F96E4-89E2-553A-6CF9-6F72FC712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612F4C3-4278-D7D1-D814-012BA4075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CFCAD6-3AA2-639F-0DD6-4AA55FD9EF8E}"/>
              </a:ext>
            </a:extLst>
          </p:cNvPr>
          <p:cNvPicPr>
            <a:picLocks noChangeAspect="1"/>
          </p:cNvPicPr>
          <p:nvPr/>
        </p:nvPicPr>
        <p:blipFill>
          <a:blip r:embed="rId2"/>
          <a:stretch>
            <a:fillRect/>
          </a:stretch>
        </p:blipFill>
        <p:spPr>
          <a:xfrm>
            <a:off x="650512" y="1068912"/>
            <a:ext cx="10492579" cy="4901983"/>
          </a:xfrm>
          <a:prstGeom prst="rect">
            <a:avLst/>
          </a:prstGeom>
        </p:spPr>
      </p:pic>
    </p:spTree>
    <p:extLst>
      <p:ext uri="{BB962C8B-B14F-4D97-AF65-F5344CB8AC3E}">
        <p14:creationId xmlns:p14="http://schemas.microsoft.com/office/powerpoint/2010/main" val="2365532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59184-E127-24DB-C8A1-6862A4E926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B980B-2997-9986-E2D8-8F84A1087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EA70A54-EC70-361A-2AB1-F5A83471D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03C7F62-DF7D-F17A-29EA-258293C7C373}"/>
              </a:ext>
            </a:extLst>
          </p:cNvPr>
          <p:cNvSpPr>
            <a:spLocks noGrp="1"/>
          </p:cNvSpPr>
          <p:nvPr>
            <p:ph idx="1"/>
          </p:nvPr>
        </p:nvSpPr>
        <p:spPr>
          <a:xfrm>
            <a:off x="757084" y="285135"/>
            <a:ext cx="9476929" cy="5466661"/>
          </a:xfrm>
        </p:spPr>
        <p:txBody>
          <a:bodyPr anchor="ctr">
            <a:normAutofit fontScale="92500" lnSpcReduction="20000"/>
          </a:bodyPr>
          <a:lstStyle/>
          <a:p>
            <a:pPr marL="0" indent="0">
              <a:buNone/>
            </a:pPr>
            <a:endParaRPr lang="en-US" sz="1100" dirty="0">
              <a:solidFill>
                <a:schemeClr val="tx1">
                  <a:lumMod val="85000"/>
                  <a:lumOff val="15000"/>
                </a:schemeClr>
              </a:solidFill>
            </a:endParaRPr>
          </a:p>
          <a:p>
            <a:r>
              <a:rPr lang="en-US" sz="2400" dirty="0">
                <a:solidFill>
                  <a:schemeClr val="tx1">
                    <a:lumMod val="85000"/>
                    <a:lumOff val="15000"/>
                  </a:schemeClr>
                </a:solidFill>
              </a:rPr>
              <a:t>Carson City Treasurer has responsibility to ensure timely payment of debt payments for:</a:t>
            </a:r>
          </a:p>
          <a:p>
            <a:pPr lvl="1"/>
            <a:r>
              <a:rPr lang="en-US" dirty="0">
                <a:solidFill>
                  <a:schemeClr val="tx1">
                    <a:lumMod val="85000"/>
                    <a:lumOff val="15000"/>
                  </a:schemeClr>
                </a:solidFill>
              </a:rPr>
              <a:t>Carson City (as a whole)</a:t>
            </a:r>
          </a:p>
          <a:p>
            <a:pPr lvl="1"/>
            <a:r>
              <a:rPr lang="en-US" dirty="0">
                <a:solidFill>
                  <a:schemeClr val="tx1">
                    <a:lumMod val="85000"/>
                    <a:lumOff val="15000"/>
                  </a:schemeClr>
                </a:solidFill>
              </a:rPr>
              <a:t>Carson City School District</a:t>
            </a:r>
          </a:p>
          <a:p>
            <a:pPr lvl="2"/>
            <a:r>
              <a:rPr lang="en-US" dirty="0">
                <a:solidFill>
                  <a:schemeClr val="tx1">
                    <a:lumMod val="85000"/>
                    <a:lumOff val="15000"/>
                  </a:schemeClr>
                </a:solidFill>
              </a:rPr>
              <a:t>Note: the Carson City Treasurer is the Ex-Officio Treasurer for the Carson City School District</a:t>
            </a:r>
          </a:p>
          <a:p>
            <a:r>
              <a:rPr lang="en-US" sz="2400" dirty="0">
                <a:solidFill>
                  <a:schemeClr val="tx1">
                    <a:lumMod val="85000"/>
                    <a:lumOff val="15000"/>
                  </a:schemeClr>
                </a:solidFill>
              </a:rPr>
              <a:t>For FY 2025-2026, Carson City will pay $26,774,870.72 in principal and interest for the bonds the City and the School District have financed for various needs</a:t>
            </a:r>
          </a:p>
          <a:p>
            <a:r>
              <a:rPr lang="en-US" sz="2400" dirty="0">
                <a:solidFill>
                  <a:schemeClr val="tx1">
                    <a:lumMod val="85000"/>
                    <a:lumOff val="15000"/>
                  </a:schemeClr>
                </a:solidFill>
              </a:rPr>
              <a:t>With the current debt payment schedule, Carson City has debt/bond payments every month except for August and February</a:t>
            </a:r>
          </a:p>
          <a:p>
            <a:r>
              <a:rPr lang="en-US" sz="2400" dirty="0">
                <a:solidFill>
                  <a:schemeClr val="tx1">
                    <a:lumMod val="85000"/>
                    <a:lumOff val="15000"/>
                  </a:schemeClr>
                </a:solidFill>
              </a:rPr>
              <a:t>Debt payments include:</a:t>
            </a:r>
          </a:p>
          <a:p>
            <a:pPr lvl="1"/>
            <a:r>
              <a:rPr lang="en-US" dirty="0">
                <a:solidFill>
                  <a:schemeClr val="tx1">
                    <a:lumMod val="85000"/>
                    <a:lumOff val="15000"/>
                  </a:schemeClr>
                </a:solidFill>
              </a:rPr>
              <a:t>Water/sewer bonds</a:t>
            </a:r>
          </a:p>
          <a:p>
            <a:pPr lvl="1"/>
            <a:r>
              <a:rPr lang="en-US" dirty="0">
                <a:solidFill>
                  <a:schemeClr val="tx1">
                    <a:lumMod val="85000"/>
                    <a:lumOff val="15000"/>
                  </a:schemeClr>
                </a:solidFill>
              </a:rPr>
              <a:t>School bonds</a:t>
            </a:r>
          </a:p>
          <a:p>
            <a:pPr lvl="1"/>
            <a:r>
              <a:rPr lang="en-US" dirty="0">
                <a:solidFill>
                  <a:schemeClr val="tx1">
                    <a:lumMod val="85000"/>
                    <a:lumOff val="15000"/>
                  </a:schemeClr>
                </a:solidFill>
              </a:rPr>
              <a:t>Parks and Recreation bonds</a:t>
            </a:r>
          </a:p>
          <a:p>
            <a:pPr lvl="1"/>
            <a:r>
              <a:rPr lang="en-US" dirty="0">
                <a:solidFill>
                  <a:schemeClr val="tx1">
                    <a:lumMod val="85000"/>
                    <a:lumOff val="15000"/>
                  </a:schemeClr>
                </a:solidFill>
              </a:rPr>
              <a:t>Capital improvement</a:t>
            </a:r>
          </a:p>
          <a:p>
            <a:pPr lvl="1"/>
            <a:r>
              <a:rPr lang="en-US" dirty="0">
                <a:solidFill>
                  <a:schemeClr val="tx1">
                    <a:lumMod val="85000"/>
                    <a:lumOff val="15000"/>
                  </a:schemeClr>
                </a:solidFill>
              </a:rPr>
              <a:t>Highway refunding</a:t>
            </a:r>
          </a:p>
          <a:p>
            <a:pPr lvl="1"/>
            <a:r>
              <a:rPr lang="en-US" dirty="0">
                <a:solidFill>
                  <a:schemeClr val="tx1">
                    <a:lumMod val="85000"/>
                    <a:lumOff val="15000"/>
                  </a:schemeClr>
                </a:solidFill>
              </a:rPr>
              <a:t>Landfill </a:t>
            </a:r>
          </a:p>
        </p:txBody>
      </p:sp>
      <p:sp>
        <p:nvSpPr>
          <p:cNvPr id="12" name="Freeform: Shape 11">
            <a:extLst>
              <a:ext uri="{FF2B5EF4-FFF2-40B4-BE49-F238E27FC236}">
                <a16:creationId xmlns:a16="http://schemas.microsoft.com/office/drawing/2014/main" id="{D4F64589-3B2E-0C15-6AB1-5F3082B43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E272B7A8-E7AF-A8B4-869B-673A03B5DB2A}"/>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927389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04120F-78B5-4D03-128D-54F0CE5D276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C3CBE3-6EE0-A295-A0D0-179D8C8C3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7550D3D-31E9-6A3E-228A-72D8E18B3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F0D629C-55EA-95E0-9E39-56E2D9CB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1DB1404-0049-F4C9-AA14-D023117B1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227" y="194303"/>
            <a:ext cx="8113546" cy="622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46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BA7276-24E6-6DA1-B3B2-C13E602EA6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484B3E-B892-44A2-6D7E-0F1D9EDD6D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8EDD055-A1CB-F5CB-7E0A-479414F6B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47B985A-876E-D88C-3EE0-A2544EDBE086}"/>
              </a:ext>
            </a:extLst>
          </p:cNvPr>
          <p:cNvSpPr>
            <a:spLocks noGrp="1"/>
          </p:cNvSpPr>
          <p:nvPr>
            <p:ph idx="1"/>
          </p:nvPr>
        </p:nvSpPr>
        <p:spPr>
          <a:xfrm>
            <a:off x="757084" y="285135"/>
            <a:ext cx="9476929" cy="5466661"/>
          </a:xfrm>
        </p:spPr>
        <p:txBody>
          <a:bodyPr anchor="ctr">
            <a:normAutofit/>
          </a:bodyPr>
          <a:lstStyle/>
          <a:p>
            <a:pPr marL="0" indent="0">
              <a:buNone/>
            </a:pPr>
            <a:endParaRPr lang="en-US" sz="11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3070AA8E-9D06-888B-A668-DDF13BB3D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0CB16782-AF73-A462-5ACC-2A7565A4B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987" y="492080"/>
            <a:ext cx="8412480" cy="566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88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F869055-A493-4858-8E09-6F0036889083}"/>
              </a:ext>
            </a:extLst>
          </p:cNvPr>
          <p:cNvSpPr>
            <a:spLocks noGrp="1"/>
          </p:cNvSpPr>
          <p:nvPr>
            <p:ph idx="1"/>
          </p:nvPr>
        </p:nvSpPr>
        <p:spPr>
          <a:xfrm>
            <a:off x="994421" y="478976"/>
            <a:ext cx="3944013" cy="5233927"/>
          </a:xfrm>
        </p:spPr>
        <p:txBody>
          <a:bodyPr>
            <a:normAutofit/>
          </a:bodyPr>
          <a:lstStyle/>
          <a:p>
            <a:r>
              <a:rPr lang="en-US" sz="2400" dirty="0"/>
              <a:t>Timely payments enhance Carson City’s bond rating</a:t>
            </a:r>
          </a:p>
          <a:p>
            <a:r>
              <a:rPr lang="en-US" sz="2400" dirty="0"/>
              <a:t>On Wednesday, 2/3/22, Moody’s Investor’s Services upgraded Carson City’s bond rating from A1 to Aa3</a:t>
            </a:r>
          </a:p>
          <a:p>
            <a:r>
              <a:rPr lang="en-US" sz="2400" dirty="0"/>
              <a:t>This upgrade reflects Carson City’s positive financial health and outlook, and helps the City to obtain bonds at better rates now and in the future:</a:t>
            </a:r>
          </a:p>
          <a:p>
            <a:pPr lvl="1"/>
            <a:endParaRPr lang="en-US" sz="2000" dirty="0"/>
          </a:p>
        </p:txBody>
      </p:sp>
      <p:pic>
        <p:nvPicPr>
          <p:cNvPr id="5" name="Picture 4">
            <a:extLst>
              <a:ext uri="{FF2B5EF4-FFF2-40B4-BE49-F238E27FC236}">
                <a16:creationId xmlns:a16="http://schemas.microsoft.com/office/drawing/2014/main" id="{E9DEA688-CCB8-479C-B31D-DAE788B1C228}"/>
              </a:ext>
            </a:extLst>
          </p:cNvPr>
          <p:cNvPicPr>
            <a:picLocks noChangeAspect="1"/>
          </p:cNvPicPr>
          <p:nvPr/>
        </p:nvPicPr>
        <p:blipFill>
          <a:blip r:embed="rId2"/>
          <a:stretch>
            <a:fillRect/>
          </a:stretch>
        </p:blipFill>
        <p:spPr>
          <a:xfrm>
            <a:off x="6540844" y="654788"/>
            <a:ext cx="4048745" cy="4251013"/>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03041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8807C25-4707-4088-820C-706805AE0B15}"/>
              </a:ext>
            </a:extLst>
          </p:cNvPr>
          <p:cNvSpPr>
            <a:spLocks noGrp="1"/>
          </p:cNvSpPr>
          <p:nvPr>
            <p:ph idx="1"/>
          </p:nvPr>
        </p:nvSpPr>
        <p:spPr>
          <a:xfrm>
            <a:off x="806245" y="317323"/>
            <a:ext cx="9874196" cy="5830529"/>
          </a:xfrm>
        </p:spPr>
        <p:txBody>
          <a:bodyPr anchor="ctr">
            <a:normAutofit fontScale="92500" lnSpcReduction="10000"/>
          </a:bodyPr>
          <a:lstStyle/>
          <a:p>
            <a:pPr marL="0" indent="0" algn="ctr">
              <a:buNone/>
            </a:pPr>
            <a:r>
              <a:rPr lang="en-US" sz="2600" dirty="0">
                <a:solidFill>
                  <a:schemeClr val="tx1">
                    <a:lumMod val="85000"/>
                    <a:lumOff val="15000"/>
                  </a:schemeClr>
                </a:solidFill>
              </a:rPr>
              <a:t>DELINQUENT PROPERTIES</a:t>
            </a:r>
          </a:p>
          <a:p>
            <a:r>
              <a:rPr lang="en-US" sz="2400" dirty="0">
                <a:solidFill>
                  <a:schemeClr val="tx1">
                    <a:lumMod val="85000"/>
                    <a:lumOff val="15000"/>
                  </a:schemeClr>
                </a:solidFill>
              </a:rPr>
              <a:t>Carson City has a high collection rate for real property taxes, but in some years, it must place on public auction those real properties which are two years or more delinquent on the payment of property taxes.</a:t>
            </a:r>
          </a:p>
          <a:p>
            <a:r>
              <a:rPr lang="en-US" sz="2400" dirty="0">
                <a:solidFill>
                  <a:schemeClr val="tx1">
                    <a:lumMod val="85000"/>
                    <a:lumOff val="15000"/>
                  </a:schemeClr>
                </a:solidFill>
              </a:rPr>
              <a:t>CCTO staff makes personal contact (in person, phone calls, emails, letters, knocks on the front door) with each of the owners on several occasions.</a:t>
            </a:r>
          </a:p>
          <a:p>
            <a:r>
              <a:rPr lang="en-US" sz="2400" dirty="0">
                <a:solidFill>
                  <a:schemeClr val="tx1">
                    <a:lumMod val="85000"/>
                    <a:lumOff val="15000"/>
                  </a:schemeClr>
                </a:solidFill>
              </a:rPr>
              <a:t>In 2018, Carson City had 1 property that went to a public tax sale auction; :</a:t>
            </a:r>
          </a:p>
          <a:p>
            <a:pPr lvl="1"/>
            <a:r>
              <a:rPr lang="en-US" sz="2000" dirty="0">
                <a:solidFill>
                  <a:schemeClr val="tx1">
                    <a:lumMod val="85000"/>
                    <a:lumOff val="15000"/>
                  </a:schemeClr>
                </a:solidFill>
              </a:rPr>
              <a:t>Residence: 2810 Mayflower Way</a:t>
            </a:r>
          </a:p>
          <a:p>
            <a:pPr lvl="1"/>
            <a:r>
              <a:rPr lang="en-US" sz="2000" i="1" dirty="0">
                <a:solidFill>
                  <a:schemeClr val="tx1">
                    <a:lumMod val="85000"/>
                    <a:lumOff val="15000"/>
                  </a:schemeClr>
                </a:solidFill>
              </a:rPr>
              <a:t>Owner had died</a:t>
            </a:r>
            <a:r>
              <a:rPr lang="en-US" sz="2000" dirty="0">
                <a:solidFill>
                  <a:schemeClr val="tx1">
                    <a:lumMod val="85000"/>
                    <a:lumOff val="15000"/>
                  </a:schemeClr>
                </a:solidFill>
              </a:rPr>
              <a:t>; next-of-kin did not step forward to pay the taxes for the residence</a:t>
            </a:r>
          </a:p>
          <a:p>
            <a:r>
              <a:rPr lang="en-US" sz="2400" dirty="0">
                <a:solidFill>
                  <a:schemeClr val="tx1">
                    <a:lumMod val="85000"/>
                    <a:lumOff val="15000"/>
                  </a:schemeClr>
                </a:solidFill>
              </a:rPr>
              <a:t>In 2022, Carson City had 5 properties scheduled for public tax sale auction; only 1 went to sale:</a:t>
            </a:r>
          </a:p>
          <a:p>
            <a:pPr lvl="1"/>
            <a:r>
              <a:rPr lang="en-US" sz="2000" dirty="0">
                <a:solidFill>
                  <a:schemeClr val="tx1">
                    <a:lumMod val="85000"/>
                    <a:lumOff val="15000"/>
                  </a:schemeClr>
                </a:solidFill>
              </a:rPr>
              <a:t>Residence: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4085 Quinn Drive, Carson City, Nevada</a:t>
            </a:r>
            <a:endParaRPr lang="en-US" sz="2000" dirty="0">
              <a:solidFill>
                <a:schemeClr val="tx1">
                  <a:lumMod val="85000"/>
                  <a:lumOff val="15000"/>
                </a:schemeClr>
              </a:solidFill>
            </a:endParaRPr>
          </a:p>
          <a:p>
            <a:pPr lvl="1"/>
            <a:r>
              <a:rPr lang="en-US" sz="2000" i="1" dirty="0">
                <a:solidFill>
                  <a:schemeClr val="tx1">
                    <a:lumMod val="85000"/>
                    <a:lumOff val="15000"/>
                  </a:schemeClr>
                </a:solidFill>
              </a:rPr>
              <a:t>Owner had died</a:t>
            </a:r>
            <a:r>
              <a:rPr lang="en-US" sz="2000" dirty="0">
                <a:solidFill>
                  <a:schemeClr val="tx1">
                    <a:lumMod val="85000"/>
                    <a:lumOff val="15000"/>
                  </a:schemeClr>
                </a:solidFill>
              </a:rPr>
              <a:t>; next-of-kin did not step forward to pay the taxes for the residence</a:t>
            </a:r>
          </a:p>
          <a:p>
            <a:r>
              <a:rPr lang="en-US" sz="2400" dirty="0">
                <a:solidFill>
                  <a:schemeClr val="tx1">
                    <a:lumMod val="85000"/>
                    <a:lumOff val="15000"/>
                  </a:schemeClr>
                </a:solidFill>
              </a:rPr>
              <a:t>In 2025, Carson City had 15 properties scheduled for public tax sale auction; only 1 went to sale:</a:t>
            </a:r>
          </a:p>
          <a:p>
            <a:pPr lvl="1"/>
            <a:r>
              <a:rPr lang="en-US" sz="2000" dirty="0">
                <a:solidFill>
                  <a:schemeClr val="tx1">
                    <a:lumMod val="85000"/>
                    <a:lumOff val="15000"/>
                  </a:schemeClr>
                </a:solidFill>
              </a:rPr>
              <a:t>Residence: 2597 Kit Sierra Way</a:t>
            </a:r>
          </a:p>
          <a:p>
            <a:pPr lvl="1"/>
            <a:r>
              <a:rPr lang="en-US" sz="2000" i="1" dirty="0">
                <a:solidFill>
                  <a:schemeClr val="tx1">
                    <a:lumMod val="85000"/>
                    <a:lumOff val="15000"/>
                  </a:schemeClr>
                </a:solidFill>
              </a:rPr>
              <a:t>Owner had died</a:t>
            </a:r>
            <a:r>
              <a:rPr lang="en-US" sz="2000" dirty="0">
                <a:solidFill>
                  <a:schemeClr val="tx1">
                    <a:lumMod val="85000"/>
                    <a:lumOff val="15000"/>
                  </a:schemeClr>
                </a:solidFill>
              </a:rPr>
              <a:t>; no known next-of-kin stepped forward to claim the residence</a:t>
            </a:r>
          </a:p>
          <a:p>
            <a:endParaRPr lang="en-US" sz="2400" dirty="0">
              <a:solidFill>
                <a:schemeClr val="tx1">
                  <a:lumMod val="85000"/>
                  <a:lumOff val="15000"/>
                </a:schemeClr>
              </a:solidFill>
            </a:endParaRPr>
          </a:p>
          <a:p>
            <a:endParaRPr lang="en-US" sz="24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4E6F3C85-1428-AB87-4F11-BAD1113F56E9}"/>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69784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A9ED4FE-AD67-42FC-B470-7ACA65CB7557}"/>
              </a:ext>
            </a:extLst>
          </p:cNvPr>
          <p:cNvSpPr>
            <a:spLocks noGrp="1"/>
          </p:cNvSpPr>
          <p:nvPr>
            <p:ph idx="1"/>
          </p:nvPr>
        </p:nvSpPr>
        <p:spPr>
          <a:xfrm>
            <a:off x="376803" y="239854"/>
            <a:ext cx="6527337" cy="6199046"/>
          </a:xfrm>
        </p:spPr>
        <p:txBody>
          <a:bodyPr anchor="ctr">
            <a:normAutofit/>
          </a:bodyPr>
          <a:lstStyle/>
          <a:p>
            <a:endParaRPr lang="en-US" sz="2000" dirty="0">
              <a:solidFill>
                <a:schemeClr val="tx1">
                  <a:lumMod val="85000"/>
                  <a:lumOff val="15000"/>
                </a:schemeClr>
              </a:solidFill>
            </a:endParaRPr>
          </a:p>
          <a:p>
            <a:r>
              <a:rPr lang="en-US" sz="2000" dirty="0">
                <a:solidFill>
                  <a:schemeClr val="tx1">
                    <a:lumMod val="85000"/>
                    <a:lumOff val="15000"/>
                  </a:schemeClr>
                </a:solidFill>
              </a:rPr>
              <a:t>Carson City is the only consolidated municipality in the State of Nevada</a:t>
            </a:r>
          </a:p>
          <a:p>
            <a:pPr lvl="1"/>
            <a:r>
              <a:rPr lang="en-US" sz="2000" dirty="0">
                <a:solidFill>
                  <a:schemeClr val="tx1">
                    <a:lumMod val="85000"/>
                    <a:lumOff val="15000"/>
                  </a:schemeClr>
                </a:solidFill>
              </a:rPr>
              <a:t>Some people will make the argument that Nevada only has 16 counties and 1 consolidated municipality</a:t>
            </a:r>
          </a:p>
          <a:p>
            <a:r>
              <a:rPr lang="en-US" sz="2000" dirty="0">
                <a:solidFill>
                  <a:schemeClr val="tx1">
                    <a:lumMod val="85000"/>
                    <a:lumOff val="15000"/>
                  </a:schemeClr>
                </a:solidFill>
              </a:rPr>
              <a:t>Former Governor Robert List, who was the District Attorney of Ormsby County, helped lead the push to consolidate Carson City and Ormsby County</a:t>
            </a:r>
          </a:p>
          <a:p>
            <a:r>
              <a:rPr lang="en-US" sz="2000" dirty="0">
                <a:solidFill>
                  <a:schemeClr val="tx1">
                    <a:lumMod val="85000"/>
                    <a:lumOff val="15000"/>
                  </a:schemeClr>
                </a:solidFill>
              </a:rPr>
              <a:t>On April 1, 1969, Carson City and Ormsby County merged into one consolidated entity.</a:t>
            </a:r>
          </a:p>
          <a:p>
            <a:pPr lvl="1"/>
            <a:r>
              <a:rPr lang="en-US" sz="2000" dirty="0">
                <a:solidFill>
                  <a:schemeClr val="tx1">
                    <a:lumMod val="85000"/>
                    <a:lumOff val="15000"/>
                  </a:schemeClr>
                </a:solidFill>
              </a:rPr>
              <a:t>This led to consolidation of some of the city and county offices into one office for efficiency</a:t>
            </a:r>
          </a:p>
          <a:p>
            <a:pPr lvl="1"/>
            <a:r>
              <a:rPr lang="en-US" sz="2000" dirty="0">
                <a:solidFill>
                  <a:schemeClr val="tx1">
                    <a:lumMod val="85000"/>
                    <a:lumOff val="15000"/>
                  </a:schemeClr>
                </a:solidFill>
              </a:rPr>
              <a:t>This also gave Clark County and Las Vegas the idea for consolidation, but it didn’t go too far:</a:t>
            </a:r>
          </a:p>
          <a:p>
            <a:pPr lvl="2"/>
            <a:r>
              <a:rPr lang="en-US" sz="1600" dirty="0">
                <a:solidFill>
                  <a:schemeClr val="tx1">
                    <a:lumMod val="85000"/>
                    <a:lumOff val="15000"/>
                  </a:schemeClr>
                </a:solidFill>
              </a:rPr>
              <a:t>Las Vegas Police Department and Clark County Sheriff’s Office consolidated into one organization in 1973: the Las Vegas Metropolitan Police Department</a:t>
            </a:r>
          </a:p>
          <a:p>
            <a:pPr lvl="3"/>
            <a:r>
              <a:rPr lang="en-US" sz="1400" dirty="0">
                <a:solidFill>
                  <a:schemeClr val="tx1">
                    <a:lumMod val="85000"/>
                    <a:lumOff val="15000"/>
                  </a:schemeClr>
                </a:solidFill>
              </a:rPr>
              <a:t>This is unique because a Sheriff’s Office is led by an elected Sheriff, and a Police Department is led by an appointed Chief</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E2401F-8344-4D23-8584-952A555E43F8}"/>
              </a:ext>
            </a:extLst>
          </p:cNvPr>
          <p:cNvPicPr>
            <a:picLocks noChangeAspect="1"/>
          </p:cNvPicPr>
          <p:nvPr/>
        </p:nvPicPr>
        <p:blipFill>
          <a:blip r:embed="rId2"/>
          <a:stretch>
            <a:fillRect/>
          </a:stretch>
        </p:blipFill>
        <p:spPr>
          <a:xfrm>
            <a:off x="8333721" y="891550"/>
            <a:ext cx="3337490" cy="1599979"/>
          </a:xfrm>
          <a:prstGeom prst="rect">
            <a:avLst/>
          </a:prstGeom>
        </p:spPr>
      </p:pic>
      <p:pic>
        <p:nvPicPr>
          <p:cNvPr id="7" name="Picture 6">
            <a:extLst>
              <a:ext uri="{FF2B5EF4-FFF2-40B4-BE49-F238E27FC236}">
                <a16:creationId xmlns:a16="http://schemas.microsoft.com/office/drawing/2014/main" id="{FB5A8D91-98D8-41C8-BCE0-3209009B0220}"/>
              </a:ext>
            </a:extLst>
          </p:cNvPr>
          <p:cNvPicPr>
            <a:picLocks noChangeAspect="1"/>
          </p:cNvPicPr>
          <p:nvPr/>
        </p:nvPicPr>
        <p:blipFill>
          <a:blip r:embed="rId3"/>
          <a:stretch>
            <a:fillRect/>
          </a:stretch>
        </p:blipFill>
        <p:spPr>
          <a:xfrm>
            <a:off x="8440898" y="4593541"/>
            <a:ext cx="3230313" cy="1714721"/>
          </a:xfrm>
          <a:prstGeom prst="rect">
            <a:avLst/>
          </a:prstGeom>
        </p:spPr>
      </p:pic>
    </p:spTree>
    <p:extLst>
      <p:ext uri="{BB962C8B-B14F-4D97-AF65-F5344CB8AC3E}">
        <p14:creationId xmlns:p14="http://schemas.microsoft.com/office/powerpoint/2010/main" val="2486217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B70CAD-38E3-EA58-E4CA-C33310BEEEF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5AEF46-A084-9E7E-C0E7-4CDA9AAB0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C37303C-C8EC-9397-1B74-49F9AFEE3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C89CCCF-3DEB-53A6-6ABA-78459F2AB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822791-9474-A401-90CB-307242C02072}"/>
              </a:ext>
            </a:extLst>
          </p:cNvPr>
          <p:cNvPicPr>
            <a:picLocks noChangeAspect="1"/>
          </p:cNvPicPr>
          <p:nvPr/>
        </p:nvPicPr>
        <p:blipFill>
          <a:blip r:embed="rId2"/>
          <a:stretch>
            <a:fillRect/>
          </a:stretch>
        </p:blipFill>
        <p:spPr>
          <a:xfrm>
            <a:off x="2121621" y="573202"/>
            <a:ext cx="8192388" cy="5841246"/>
          </a:xfrm>
          <a:prstGeom prst="rect">
            <a:avLst/>
          </a:prstGeom>
        </p:spPr>
      </p:pic>
    </p:spTree>
    <p:extLst>
      <p:ext uri="{BB962C8B-B14F-4D97-AF65-F5344CB8AC3E}">
        <p14:creationId xmlns:p14="http://schemas.microsoft.com/office/powerpoint/2010/main" val="3414414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CE87BB-45A0-DF40-1FF1-FA8D8F25DE4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7257EB-5B9D-339D-16C5-413B57AEF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CA1674C-F0EB-C894-2606-0186B5CF7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F96E4DD-DE22-0693-FF04-D3BC75DD2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44398A6-A350-AC56-A7F3-BF19078A6F93}"/>
              </a:ext>
            </a:extLst>
          </p:cNvPr>
          <p:cNvSpPr>
            <a:spLocks noGrp="1"/>
          </p:cNvSpPr>
          <p:nvPr>
            <p:ph type="title"/>
          </p:nvPr>
        </p:nvSpPr>
        <p:spPr>
          <a:xfrm>
            <a:off x="367467" y="262278"/>
            <a:ext cx="1264780" cy="885345"/>
          </a:xfrm>
        </p:spPr>
        <p:txBody>
          <a:bodyPr>
            <a:noAutofit/>
          </a:bodyPr>
          <a:lstStyle/>
          <a:p>
            <a:pPr algn="ctr"/>
            <a:r>
              <a:rPr lang="en-US" sz="3000" dirty="0"/>
              <a:t>#10</a:t>
            </a:r>
          </a:p>
        </p:txBody>
      </p:sp>
      <p:pic>
        <p:nvPicPr>
          <p:cNvPr id="3" name="Picture 2">
            <a:extLst>
              <a:ext uri="{FF2B5EF4-FFF2-40B4-BE49-F238E27FC236}">
                <a16:creationId xmlns:a16="http://schemas.microsoft.com/office/drawing/2014/main" id="{1B202171-CCD2-E549-AFCF-64F9CF9360FC}"/>
              </a:ext>
            </a:extLst>
          </p:cNvPr>
          <p:cNvPicPr>
            <a:picLocks noChangeAspect="1"/>
          </p:cNvPicPr>
          <p:nvPr/>
        </p:nvPicPr>
        <p:blipFill>
          <a:blip r:embed="rId2"/>
          <a:stretch>
            <a:fillRect/>
          </a:stretch>
        </p:blipFill>
        <p:spPr>
          <a:xfrm>
            <a:off x="1632247" y="798189"/>
            <a:ext cx="9393628" cy="5536341"/>
          </a:xfrm>
          <a:prstGeom prst="rect">
            <a:avLst/>
          </a:prstGeom>
        </p:spPr>
      </p:pic>
    </p:spTree>
    <p:extLst>
      <p:ext uri="{BB962C8B-B14F-4D97-AF65-F5344CB8AC3E}">
        <p14:creationId xmlns:p14="http://schemas.microsoft.com/office/powerpoint/2010/main" val="3745269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7ABD638-1C6E-4C45-9FE2-EDF251AC5458}"/>
              </a:ext>
            </a:extLst>
          </p:cNvPr>
          <p:cNvSpPr>
            <a:spLocks noGrp="1"/>
          </p:cNvSpPr>
          <p:nvPr>
            <p:ph idx="1"/>
          </p:nvPr>
        </p:nvSpPr>
        <p:spPr>
          <a:xfrm>
            <a:off x="956345" y="771787"/>
            <a:ext cx="9655728" cy="5478011"/>
          </a:xfrm>
        </p:spPr>
        <p:txBody>
          <a:bodyPr anchor="ctr">
            <a:normAutofit/>
          </a:bodyPr>
          <a:lstStyle/>
          <a:p>
            <a:pPr marL="0" indent="0" algn="ctr">
              <a:buNone/>
            </a:pPr>
            <a:r>
              <a:rPr lang="en-US" dirty="0"/>
              <a:t>OTHER RESPONSIBILITIES </a:t>
            </a:r>
          </a:p>
          <a:p>
            <a:r>
              <a:rPr lang="en-US" sz="2000" dirty="0">
                <a:solidFill>
                  <a:schemeClr val="tx1">
                    <a:lumMod val="85000"/>
                    <a:lumOff val="15000"/>
                  </a:schemeClr>
                </a:solidFill>
              </a:rPr>
              <a:t>Oversee and manage Carson City’s banking contracts</a:t>
            </a:r>
          </a:p>
          <a:p>
            <a:pPr lvl="1"/>
            <a:r>
              <a:rPr lang="en-US" sz="2000" dirty="0">
                <a:solidFill>
                  <a:schemeClr val="tx1">
                    <a:lumMod val="85000"/>
                    <a:lumOff val="15000"/>
                  </a:schemeClr>
                </a:solidFill>
              </a:rPr>
              <a:t>Bank accounts</a:t>
            </a:r>
          </a:p>
          <a:p>
            <a:pPr lvl="1"/>
            <a:r>
              <a:rPr lang="en-US" sz="2000" dirty="0">
                <a:solidFill>
                  <a:schemeClr val="tx1">
                    <a:lumMod val="85000"/>
                    <a:lumOff val="15000"/>
                  </a:schemeClr>
                </a:solidFill>
              </a:rPr>
              <a:t>Credit card vendors</a:t>
            </a:r>
          </a:p>
          <a:p>
            <a:pPr lvl="2"/>
            <a:r>
              <a:rPr lang="en-US" dirty="0">
                <a:solidFill>
                  <a:schemeClr val="tx1">
                    <a:lumMod val="85000"/>
                    <a:lumOff val="15000"/>
                  </a:schemeClr>
                </a:solidFill>
              </a:rPr>
              <a:t>Implementation of new credit card payment systems</a:t>
            </a:r>
          </a:p>
          <a:p>
            <a:pPr lvl="1"/>
            <a:r>
              <a:rPr lang="en-US" sz="2000" dirty="0">
                <a:solidFill>
                  <a:schemeClr val="tx1">
                    <a:lumMod val="85000"/>
                    <a:lumOff val="15000"/>
                  </a:schemeClr>
                </a:solidFill>
              </a:rPr>
              <a:t>Review of banking or financial contracts submitted between Carson City government offices and vendors</a:t>
            </a:r>
          </a:p>
          <a:p>
            <a:r>
              <a:rPr lang="en-US" sz="2000" dirty="0">
                <a:solidFill>
                  <a:schemeClr val="tx1">
                    <a:lumMod val="85000"/>
                    <a:lumOff val="15000"/>
                  </a:schemeClr>
                </a:solidFill>
              </a:rPr>
              <a:t>Annual review and update of Carson City’s cash handling policy </a:t>
            </a:r>
          </a:p>
          <a:p>
            <a:pPr lvl="1"/>
            <a:r>
              <a:rPr lang="en-US" sz="2000" dirty="0">
                <a:solidFill>
                  <a:schemeClr val="tx1">
                    <a:lumMod val="85000"/>
                    <a:lumOff val="15000"/>
                  </a:schemeClr>
                </a:solidFill>
              </a:rPr>
              <a:t>Ensure that those Carson City government offices that accept or process payments from the public are following the policy through the use of random audits</a:t>
            </a:r>
          </a:p>
          <a:p>
            <a:r>
              <a:rPr lang="en-US" sz="2000" dirty="0">
                <a:solidFill>
                  <a:schemeClr val="tx1">
                    <a:lumMod val="85000"/>
                    <a:lumOff val="15000"/>
                  </a:schemeClr>
                </a:solidFill>
              </a:rPr>
              <a:t>Assist with the review and development of Carson City’s Payment Card Industry (PCI) compliance policy</a:t>
            </a:r>
          </a:p>
          <a:p>
            <a:r>
              <a:rPr lang="en-US" sz="2000" dirty="0">
                <a:solidFill>
                  <a:schemeClr val="tx1">
                    <a:lumMod val="85000"/>
                    <a:lumOff val="15000"/>
                  </a:schemeClr>
                </a:solidFill>
              </a:rPr>
              <a:t>Annual review, update, and submission of Carson City’s investment policy to the Board of Supervisors for approval</a:t>
            </a:r>
          </a:p>
          <a:p>
            <a:r>
              <a:rPr lang="en-US" sz="2000" dirty="0">
                <a:solidFill>
                  <a:schemeClr val="tx1">
                    <a:lumMod val="85000"/>
                    <a:lumOff val="15000"/>
                  </a:schemeClr>
                </a:solidFill>
              </a:rPr>
              <a:t>Monthly report to the Carson City Board of Supervisor per NRS 354.280</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063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036422-8DC3-CE0F-94A8-E9FE14F5ED3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0D8EEA-5371-6A96-B214-9C17A78FC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43D4A2D-8530-435D-99B6-8194E3F6B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CB1DD8F-5E59-B917-F5B4-0FB66BA6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9B3136-324F-84B6-2FCE-60669A989978}"/>
              </a:ext>
            </a:extLst>
          </p:cNvPr>
          <p:cNvPicPr>
            <a:picLocks noChangeAspect="1"/>
          </p:cNvPicPr>
          <p:nvPr/>
        </p:nvPicPr>
        <p:blipFill>
          <a:blip r:embed="rId2"/>
          <a:stretch>
            <a:fillRect/>
          </a:stretch>
        </p:blipFill>
        <p:spPr>
          <a:xfrm>
            <a:off x="627316" y="1148333"/>
            <a:ext cx="10585103" cy="5266115"/>
          </a:xfrm>
          <a:prstGeom prst="rect">
            <a:avLst/>
          </a:prstGeom>
        </p:spPr>
      </p:pic>
    </p:spTree>
    <p:extLst>
      <p:ext uri="{BB962C8B-B14F-4D97-AF65-F5344CB8AC3E}">
        <p14:creationId xmlns:p14="http://schemas.microsoft.com/office/powerpoint/2010/main" val="2248810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1B8DE2-AEC7-8E90-255B-E7D95BCC63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ED438-041D-6DCD-5204-074AC96B7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E89628C-C298-6AB5-5E1C-976939452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A338316-F92F-48A4-C69D-1415C77AC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A489D2-48EB-9B5E-0750-1D10738B47EB}"/>
              </a:ext>
            </a:extLst>
          </p:cNvPr>
          <p:cNvPicPr>
            <a:picLocks noChangeAspect="1"/>
          </p:cNvPicPr>
          <p:nvPr/>
        </p:nvPicPr>
        <p:blipFill>
          <a:blip r:embed="rId2"/>
          <a:stretch>
            <a:fillRect/>
          </a:stretch>
        </p:blipFill>
        <p:spPr>
          <a:xfrm>
            <a:off x="325514" y="1052995"/>
            <a:ext cx="11427712" cy="4420153"/>
          </a:xfrm>
          <a:prstGeom prst="rect">
            <a:avLst/>
          </a:prstGeom>
        </p:spPr>
      </p:pic>
    </p:spTree>
    <p:extLst>
      <p:ext uri="{BB962C8B-B14F-4D97-AF65-F5344CB8AC3E}">
        <p14:creationId xmlns:p14="http://schemas.microsoft.com/office/powerpoint/2010/main" val="1525748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0349C08-9584-459B-9DE0-4524F1D3BEF0}"/>
              </a:ext>
            </a:extLst>
          </p:cNvPr>
          <p:cNvSpPr>
            <a:spLocks noGrp="1"/>
          </p:cNvSpPr>
          <p:nvPr>
            <p:ph idx="1"/>
          </p:nvPr>
        </p:nvSpPr>
        <p:spPr>
          <a:xfrm>
            <a:off x="1353980" y="262190"/>
            <a:ext cx="9236486" cy="5918126"/>
          </a:xfrm>
        </p:spPr>
        <p:txBody>
          <a:bodyPr anchor="ctr">
            <a:normAutofit/>
          </a:bodyPr>
          <a:lstStyle/>
          <a:p>
            <a:pPr marL="0" indent="0" algn="ctr">
              <a:buNone/>
            </a:pPr>
            <a:r>
              <a:rPr lang="en-US" sz="2800" dirty="0">
                <a:solidFill>
                  <a:schemeClr val="tx1">
                    <a:lumMod val="85000"/>
                    <a:lumOff val="15000"/>
                  </a:schemeClr>
                </a:solidFill>
              </a:rPr>
              <a:t>CHALLENGES</a:t>
            </a:r>
            <a:endParaRPr lang="en-US" sz="1600" dirty="0">
              <a:solidFill>
                <a:schemeClr val="tx1">
                  <a:lumMod val="85000"/>
                  <a:lumOff val="15000"/>
                </a:schemeClr>
              </a:solidFill>
            </a:endParaRPr>
          </a:p>
          <a:p>
            <a:r>
              <a:rPr lang="en-US" sz="2400" dirty="0">
                <a:solidFill>
                  <a:schemeClr val="tx1">
                    <a:lumMod val="85000"/>
                    <a:lumOff val="15000"/>
                  </a:schemeClr>
                </a:solidFill>
              </a:rPr>
              <a:t>The Treasurer’s Office is a small </a:t>
            </a:r>
            <a:r>
              <a:rPr lang="en-US" sz="2400" i="1" dirty="0">
                <a:solidFill>
                  <a:schemeClr val="tx1">
                    <a:lumMod val="85000"/>
                    <a:lumOff val="15000"/>
                  </a:schemeClr>
                </a:solidFill>
              </a:rPr>
              <a:t>(BUT MIGHTY) </a:t>
            </a:r>
            <a:r>
              <a:rPr lang="en-US" sz="2400" dirty="0">
                <a:solidFill>
                  <a:schemeClr val="tx1">
                    <a:lumMod val="85000"/>
                    <a:lumOff val="15000"/>
                  </a:schemeClr>
                </a:solidFill>
              </a:rPr>
              <a:t>office</a:t>
            </a:r>
          </a:p>
          <a:p>
            <a:pPr lvl="1"/>
            <a:r>
              <a:rPr lang="en-US" dirty="0">
                <a:solidFill>
                  <a:schemeClr val="tx1">
                    <a:lumMod val="85000"/>
                    <a:lumOff val="15000"/>
                  </a:schemeClr>
                </a:solidFill>
              </a:rPr>
              <a:t>Seven full time employees including the Treasurer</a:t>
            </a:r>
          </a:p>
          <a:p>
            <a:pPr lvl="1"/>
            <a:r>
              <a:rPr lang="en-US" dirty="0">
                <a:solidFill>
                  <a:schemeClr val="tx1">
                    <a:lumMod val="85000"/>
                    <a:lumOff val="15000"/>
                  </a:schemeClr>
                </a:solidFill>
              </a:rPr>
              <a:t>1 part-time courier position that works 20 hours per week</a:t>
            </a:r>
          </a:p>
          <a:p>
            <a:r>
              <a:rPr lang="en-US" sz="2400" dirty="0">
                <a:solidFill>
                  <a:schemeClr val="tx1">
                    <a:lumMod val="85000"/>
                    <a:lumOff val="15000"/>
                  </a:schemeClr>
                </a:solidFill>
              </a:rPr>
              <a:t>Many responsibilities; too few employees</a:t>
            </a:r>
          </a:p>
          <a:p>
            <a:pPr lvl="1"/>
            <a:r>
              <a:rPr lang="en-US" dirty="0">
                <a:solidFill>
                  <a:schemeClr val="tx1">
                    <a:lumMod val="85000"/>
                    <a:lumOff val="15000"/>
                  </a:schemeClr>
                </a:solidFill>
              </a:rPr>
              <a:t>Every envelope, check/money order, and accompanying tax or utility stub must be opened, sorted, and scanned</a:t>
            </a:r>
          </a:p>
          <a:p>
            <a:pPr lvl="1"/>
            <a:r>
              <a:rPr lang="en-US" dirty="0">
                <a:solidFill>
                  <a:schemeClr val="tx1">
                    <a:lumMod val="85000"/>
                    <a:lumOff val="15000"/>
                  </a:schemeClr>
                </a:solidFill>
              </a:rPr>
              <a:t>Daily banking, processing/posting of payments/processing deposits</a:t>
            </a:r>
          </a:p>
          <a:p>
            <a:pPr lvl="2"/>
            <a:r>
              <a:rPr lang="en-US" dirty="0">
                <a:solidFill>
                  <a:schemeClr val="tx1">
                    <a:lumMod val="85000"/>
                    <a:lumOff val="15000"/>
                  </a:schemeClr>
                </a:solidFill>
              </a:rPr>
              <a:t>Identify payments received; determine where to post payments </a:t>
            </a:r>
          </a:p>
          <a:p>
            <a:pPr lvl="2"/>
            <a:r>
              <a:rPr lang="en-US" dirty="0">
                <a:solidFill>
                  <a:schemeClr val="tx1">
                    <a:lumMod val="85000"/>
                    <a:lumOff val="15000"/>
                  </a:schemeClr>
                </a:solidFill>
              </a:rPr>
              <a:t>Identify “finger fumbles” made by customers attempting to make payments</a:t>
            </a:r>
          </a:p>
          <a:p>
            <a:pPr lvl="1"/>
            <a:r>
              <a:rPr lang="en-US" dirty="0">
                <a:solidFill>
                  <a:schemeClr val="tx1">
                    <a:lumMod val="85000"/>
                    <a:lumOff val="15000"/>
                  </a:schemeClr>
                </a:solidFill>
              </a:rPr>
              <a:t>Assisting the public at the front counter, emails, telephone calls</a:t>
            </a:r>
          </a:p>
          <a:p>
            <a:pPr lvl="2"/>
            <a:r>
              <a:rPr lang="en-US" i="1" dirty="0">
                <a:solidFill>
                  <a:schemeClr val="tx1">
                    <a:lumMod val="85000"/>
                    <a:lumOff val="15000"/>
                  </a:schemeClr>
                </a:solidFill>
              </a:rPr>
              <a:t>“but Google said I can get a copy of my birth certificate here…”</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096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04EF261-0D80-40CF-A29E-4898C0442372}"/>
              </a:ext>
            </a:extLst>
          </p:cNvPr>
          <p:cNvSpPr>
            <a:spLocks noGrp="1"/>
          </p:cNvSpPr>
          <p:nvPr>
            <p:ph idx="1"/>
          </p:nvPr>
        </p:nvSpPr>
        <p:spPr>
          <a:xfrm>
            <a:off x="309418" y="384658"/>
            <a:ext cx="6820252" cy="6473338"/>
          </a:xfrm>
        </p:spPr>
        <p:txBody>
          <a:bodyPr anchor="ctr">
            <a:normAutofit fontScale="70000" lnSpcReduction="20000"/>
          </a:bodyPr>
          <a:lstStyle/>
          <a:p>
            <a:pPr marL="0" indent="0" algn="ctr">
              <a:buNone/>
            </a:pPr>
            <a:r>
              <a:rPr lang="en-US" sz="3600" dirty="0">
                <a:solidFill>
                  <a:schemeClr val="tx1">
                    <a:lumMod val="85000"/>
                    <a:lumOff val="15000"/>
                  </a:schemeClr>
                </a:solidFill>
              </a:rPr>
              <a:t>CHALLENGES</a:t>
            </a:r>
            <a:endParaRPr lang="en-US" sz="2000" dirty="0">
              <a:solidFill>
                <a:schemeClr val="tx1">
                  <a:lumMod val="85000"/>
                  <a:lumOff val="15000"/>
                </a:schemeClr>
              </a:solidFill>
            </a:endParaRPr>
          </a:p>
          <a:p>
            <a:r>
              <a:rPr lang="en-US" sz="2600" dirty="0">
                <a:solidFill>
                  <a:schemeClr val="tx1">
                    <a:lumMod val="85000"/>
                    <a:lumOff val="15000"/>
                  </a:schemeClr>
                </a:solidFill>
              </a:rPr>
              <a:t>Treasurer’s Office is the “public square” for many citizen:</a:t>
            </a:r>
          </a:p>
          <a:p>
            <a:pPr lvl="1"/>
            <a:r>
              <a:rPr lang="en-US" sz="2600" dirty="0">
                <a:solidFill>
                  <a:schemeClr val="tx1">
                    <a:lumMod val="85000"/>
                    <a:lumOff val="15000"/>
                  </a:schemeClr>
                </a:solidFill>
              </a:rPr>
              <a:t>Complaints</a:t>
            </a:r>
          </a:p>
          <a:p>
            <a:pPr lvl="1"/>
            <a:r>
              <a:rPr lang="en-US" sz="2600" dirty="0">
                <a:solidFill>
                  <a:schemeClr val="tx1">
                    <a:lumMod val="85000"/>
                    <a:lumOff val="15000"/>
                  </a:schemeClr>
                </a:solidFill>
              </a:rPr>
              <a:t>Questions</a:t>
            </a:r>
          </a:p>
          <a:p>
            <a:pPr lvl="1"/>
            <a:r>
              <a:rPr lang="en-US" sz="2600" dirty="0">
                <a:solidFill>
                  <a:schemeClr val="tx1">
                    <a:lumMod val="85000"/>
                    <a:lumOff val="15000"/>
                  </a:schemeClr>
                </a:solidFill>
              </a:rPr>
              <a:t>Requests for assistance</a:t>
            </a:r>
          </a:p>
          <a:p>
            <a:pPr lvl="2"/>
            <a:r>
              <a:rPr lang="en-US" sz="2600" dirty="0">
                <a:solidFill>
                  <a:schemeClr val="tx1">
                    <a:lumMod val="85000"/>
                    <a:lumOff val="15000"/>
                  </a:schemeClr>
                </a:solidFill>
              </a:rPr>
              <a:t>How to make payment for other non-City owned utilities </a:t>
            </a:r>
          </a:p>
          <a:p>
            <a:pPr lvl="3"/>
            <a:r>
              <a:rPr lang="en-US" sz="2600" dirty="0">
                <a:solidFill>
                  <a:schemeClr val="tx1">
                    <a:lumMod val="85000"/>
                    <a:lumOff val="15000"/>
                  </a:schemeClr>
                </a:solidFill>
              </a:rPr>
              <a:t>Gas </a:t>
            </a:r>
          </a:p>
          <a:p>
            <a:pPr lvl="3"/>
            <a:r>
              <a:rPr lang="en-US" sz="2600" dirty="0">
                <a:solidFill>
                  <a:schemeClr val="tx1">
                    <a:lumMod val="85000"/>
                    <a:lumOff val="15000"/>
                  </a:schemeClr>
                </a:solidFill>
              </a:rPr>
              <a:t>Electric</a:t>
            </a:r>
          </a:p>
          <a:p>
            <a:pPr lvl="2"/>
            <a:r>
              <a:rPr lang="en-US" sz="2800" dirty="0">
                <a:solidFill>
                  <a:schemeClr val="tx1">
                    <a:lumMod val="85000"/>
                    <a:lumOff val="15000"/>
                  </a:schemeClr>
                </a:solidFill>
              </a:rPr>
              <a:t>How to locate other City, State, or Federal government services</a:t>
            </a:r>
          </a:p>
          <a:p>
            <a:pPr lvl="3"/>
            <a:r>
              <a:rPr lang="en-US" sz="2600" dirty="0">
                <a:solidFill>
                  <a:schemeClr val="tx1">
                    <a:lumMod val="85000"/>
                    <a:lumOff val="15000"/>
                  </a:schemeClr>
                </a:solidFill>
              </a:rPr>
              <a:t>Social Security card replacement</a:t>
            </a:r>
          </a:p>
          <a:p>
            <a:pPr lvl="3"/>
            <a:r>
              <a:rPr lang="en-US" sz="2600" dirty="0">
                <a:solidFill>
                  <a:schemeClr val="tx1">
                    <a:lumMod val="85000"/>
                    <a:lumOff val="15000"/>
                  </a:schemeClr>
                </a:solidFill>
              </a:rPr>
              <a:t>Vital Statistics (birth and death certificates)</a:t>
            </a:r>
          </a:p>
          <a:p>
            <a:pPr lvl="4"/>
            <a:r>
              <a:rPr lang="en-US" sz="2600" dirty="0">
                <a:solidFill>
                  <a:schemeClr val="tx1">
                    <a:lumMod val="85000"/>
                    <a:lumOff val="15000"/>
                  </a:schemeClr>
                </a:solidFill>
              </a:rPr>
              <a:t>Google sometimes lists Carson City Hall as the place to go for several State of Nevada services</a:t>
            </a:r>
          </a:p>
          <a:p>
            <a:r>
              <a:rPr lang="en-US" sz="2600" dirty="0">
                <a:solidFill>
                  <a:schemeClr val="tx1">
                    <a:lumMod val="85000"/>
                    <a:lumOff val="15000"/>
                  </a:schemeClr>
                </a:solidFill>
              </a:rPr>
              <a:t>Current state of the economy: how will this impact Carson City?</a:t>
            </a:r>
          </a:p>
          <a:p>
            <a:pPr lvl="1"/>
            <a:r>
              <a:rPr lang="en-US" sz="2600" dirty="0">
                <a:solidFill>
                  <a:schemeClr val="tx1">
                    <a:lumMod val="85000"/>
                    <a:lumOff val="15000"/>
                  </a:schemeClr>
                </a:solidFill>
              </a:rPr>
              <a:t>Increase/decrease of interest rates by the Federal Reserve</a:t>
            </a:r>
          </a:p>
          <a:p>
            <a:pPr lvl="1"/>
            <a:r>
              <a:rPr lang="en-US" sz="2600" dirty="0">
                <a:solidFill>
                  <a:schemeClr val="tx1">
                    <a:lumMod val="85000"/>
                    <a:lumOff val="15000"/>
                  </a:schemeClr>
                </a:solidFill>
              </a:rPr>
              <a:t>Is new construction/building of new homes is slowing? How much new housing inventory?</a:t>
            </a:r>
          </a:p>
          <a:p>
            <a:pPr lvl="1"/>
            <a:r>
              <a:rPr lang="en-US" sz="2600" dirty="0">
                <a:solidFill>
                  <a:schemeClr val="tx1">
                    <a:lumMod val="85000"/>
                    <a:lumOff val="15000"/>
                  </a:schemeClr>
                </a:solidFill>
              </a:rPr>
              <a:t>How will local, national, and international economic conditions and trends impact Carson City’s financial situation</a:t>
            </a:r>
          </a:p>
          <a:p>
            <a:pPr lvl="2"/>
            <a:r>
              <a:rPr lang="en-US" sz="2600" dirty="0">
                <a:solidFill>
                  <a:schemeClr val="tx1">
                    <a:lumMod val="85000"/>
                    <a:lumOff val="15000"/>
                  </a:schemeClr>
                </a:solidFill>
              </a:rPr>
              <a:t>Property taxes</a:t>
            </a:r>
          </a:p>
          <a:p>
            <a:pPr lvl="2"/>
            <a:r>
              <a:rPr lang="en-US" sz="2600" dirty="0">
                <a:solidFill>
                  <a:schemeClr val="tx1">
                    <a:lumMod val="85000"/>
                    <a:lumOff val="15000"/>
                  </a:schemeClr>
                </a:solidFill>
              </a:rPr>
              <a:t>Tax base</a:t>
            </a:r>
          </a:p>
          <a:p>
            <a:pPr lvl="2"/>
            <a:r>
              <a:rPr lang="en-US" sz="2600" dirty="0">
                <a:solidFill>
                  <a:schemeClr val="tx1">
                    <a:lumMod val="85000"/>
                    <a:lumOff val="15000"/>
                  </a:schemeClr>
                </a:solidFill>
              </a:rPr>
              <a:t>Schools</a:t>
            </a:r>
          </a:p>
          <a:p>
            <a:pPr lvl="2"/>
            <a:r>
              <a:rPr lang="en-US" sz="2600" dirty="0">
                <a:solidFill>
                  <a:schemeClr val="tx1">
                    <a:lumMod val="85000"/>
                    <a:lumOff val="15000"/>
                  </a:schemeClr>
                </a:solidFill>
              </a:rPr>
              <a:t>Roads</a:t>
            </a:r>
          </a:p>
          <a:p>
            <a:pPr lvl="2"/>
            <a:r>
              <a:rPr lang="en-US" sz="2600" dirty="0">
                <a:solidFill>
                  <a:schemeClr val="tx1">
                    <a:lumMod val="85000"/>
                    <a:lumOff val="15000"/>
                  </a:schemeClr>
                </a:solidFill>
              </a:rPr>
              <a:t>Etc. </a:t>
            </a:r>
          </a:p>
          <a:p>
            <a:pPr lvl="1"/>
            <a:endParaRPr lang="en-US" sz="1600" dirty="0">
              <a:solidFill>
                <a:schemeClr val="tx1">
                  <a:lumMod val="85000"/>
                  <a:lumOff val="15000"/>
                </a:schemeClr>
              </a:solidFill>
            </a:endParaRPr>
          </a:p>
          <a:p>
            <a:pPr marL="457200" lvl="1" indent="0">
              <a:buNone/>
            </a:pPr>
            <a:endParaRPr lang="en-US" sz="1600" dirty="0">
              <a:solidFill>
                <a:schemeClr val="tx1">
                  <a:lumMod val="85000"/>
                  <a:lumOff val="15000"/>
                </a:schemeClr>
              </a:solidFill>
            </a:endParaRPr>
          </a:p>
          <a:p>
            <a:endParaRPr lang="en-US"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infeld: Frank Costanza's Festivus Cardigan » BAMF Style">
            <a:extLst>
              <a:ext uri="{FF2B5EF4-FFF2-40B4-BE49-F238E27FC236}">
                <a16:creationId xmlns:a16="http://schemas.microsoft.com/office/drawing/2014/main" id="{02071A73-7DD1-10E8-6E45-805D09654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670" y="1991009"/>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B4B9CC20-6C46-5C67-D99E-786480D10ACF}"/>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932353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9852E96-C1C7-439A-A6DA-942471DF22F5}"/>
              </a:ext>
            </a:extLst>
          </p:cNvPr>
          <p:cNvSpPr>
            <a:spLocks noGrp="1"/>
          </p:cNvSpPr>
          <p:nvPr>
            <p:ph idx="1"/>
          </p:nvPr>
        </p:nvSpPr>
        <p:spPr>
          <a:xfrm>
            <a:off x="292394" y="1907848"/>
            <a:ext cx="2150165" cy="3042303"/>
          </a:xfrm>
        </p:spPr>
        <p:txBody>
          <a:bodyPr anchor="ctr">
            <a:noAutofit/>
          </a:bodyPr>
          <a:lstStyle/>
          <a:p>
            <a:pPr marL="0" indent="0">
              <a:buNone/>
            </a:pPr>
            <a:r>
              <a:rPr lang="en-US" sz="2400" dirty="0">
                <a:solidFill>
                  <a:schemeClr val="tx1">
                    <a:lumMod val="85000"/>
                    <a:lumOff val="15000"/>
                  </a:schemeClr>
                </a:solidFill>
              </a:rPr>
              <a:t>For all its daily interactions with all City offices and its job to keep the money moving to fund government, the Carson City Treasurer’s Office is the crossroads of Carson City government.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E6314A-8099-0ACC-27D8-15F8A1D2B30E}"/>
              </a:ext>
            </a:extLst>
          </p:cNvPr>
          <p:cNvPicPr>
            <a:picLocks noChangeAspect="1"/>
          </p:cNvPicPr>
          <p:nvPr/>
        </p:nvPicPr>
        <p:blipFill>
          <a:blip r:embed="rId2"/>
          <a:stretch>
            <a:fillRect/>
          </a:stretch>
        </p:blipFill>
        <p:spPr>
          <a:xfrm>
            <a:off x="2660533" y="1079718"/>
            <a:ext cx="9265181" cy="5229013"/>
          </a:xfrm>
          <a:prstGeom prst="rect">
            <a:avLst/>
          </a:prstGeom>
        </p:spPr>
      </p:pic>
    </p:spTree>
    <p:extLst>
      <p:ext uri="{BB962C8B-B14F-4D97-AF65-F5344CB8AC3E}">
        <p14:creationId xmlns:p14="http://schemas.microsoft.com/office/powerpoint/2010/main" val="1162346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653D39-5825-910B-FCEF-9D8AA542E1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99FF04-3935-152E-E9F3-F81B77450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F654520-C830-4E58-77E4-8F266D684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708458C-E03B-CF30-299E-7FB2617C7C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A94FB7C-1B33-717D-F77A-02F2E62D3644}"/>
              </a:ext>
            </a:extLst>
          </p:cNvPr>
          <p:cNvPicPr>
            <a:picLocks noChangeAspect="1"/>
          </p:cNvPicPr>
          <p:nvPr/>
        </p:nvPicPr>
        <p:blipFill>
          <a:blip r:embed="rId2"/>
          <a:stretch>
            <a:fillRect/>
          </a:stretch>
        </p:blipFill>
        <p:spPr>
          <a:xfrm>
            <a:off x="389788" y="991941"/>
            <a:ext cx="11412424" cy="5450308"/>
          </a:xfrm>
          <a:prstGeom prst="rect">
            <a:avLst/>
          </a:prstGeom>
        </p:spPr>
      </p:pic>
    </p:spTree>
    <p:extLst>
      <p:ext uri="{BB962C8B-B14F-4D97-AF65-F5344CB8AC3E}">
        <p14:creationId xmlns:p14="http://schemas.microsoft.com/office/powerpoint/2010/main" val="1125361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4B28C4-3AAD-4FBC-BCC9-35A922539536}"/>
              </a:ext>
            </a:extLst>
          </p:cNvPr>
          <p:cNvSpPr>
            <a:spLocks noGrp="1"/>
          </p:cNvSpPr>
          <p:nvPr>
            <p:ph type="title"/>
          </p:nvPr>
        </p:nvSpPr>
        <p:spPr>
          <a:xfrm>
            <a:off x="1137036" y="548640"/>
            <a:ext cx="9543405" cy="1188720"/>
          </a:xfrm>
        </p:spPr>
        <p:txBody>
          <a:bodyPr>
            <a:normAutofit/>
          </a:bodyPr>
          <a:lstStyle/>
          <a:p>
            <a:pPr algn="ctr"/>
            <a:r>
              <a:rPr lang="en-US" dirty="0">
                <a:solidFill>
                  <a:schemeClr val="tx1">
                    <a:lumMod val="85000"/>
                    <a:lumOff val="15000"/>
                  </a:schemeClr>
                </a:solidFill>
              </a:rPr>
              <a:t>QUESTIONS?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7F622DD-ED8A-4832-955C-CED2EF6D379C}"/>
              </a:ext>
            </a:extLst>
          </p:cNvPr>
          <p:cNvSpPr>
            <a:spLocks noGrp="1"/>
          </p:cNvSpPr>
          <p:nvPr>
            <p:ph idx="1"/>
          </p:nvPr>
        </p:nvSpPr>
        <p:spPr>
          <a:xfrm>
            <a:off x="1957388" y="2432050"/>
            <a:ext cx="8277225" cy="3319463"/>
          </a:xfrm>
        </p:spPr>
        <p:txBody>
          <a:bodyPr>
            <a:normAutofit fontScale="97500"/>
          </a:bodyPr>
          <a:lstStyle/>
          <a:p>
            <a:pPr marL="0" marR="0" indent="0" algn="ctr">
              <a:lnSpc>
                <a:spcPct val="115000"/>
              </a:lnSpc>
              <a:spcBef>
                <a:spcPts val="0"/>
              </a:spcBef>
              <a:spcAft>
                <a:spcPts val="0"/>
              </a:spcAft>
              <a:buNone/>
              <a:tabLst>
                <a:tab pos="2971800" algn="ctr"/>
                <a:tab pos="5943600" algn="r"/>
              </a:tabLst>
            </a:pPr>
            <a:r>
              <a:rPr lang="en-US" sz="2800" dirty="0">
                <a:effectLst/>
                <a:latin typeface="+mj-lt"/>
                <a:ea typeface="Calibri" panose="020F0502020204030204" pitchFamily="34" charset="0"/>
                <a:cs typeface="Times New Roman" panose="02020603050405020304" pitchFamily="18" charset="0"/>
              </a:rPr>
              <a:t>OFFICE OF THE TREASURER</a:t>
            </a:r>
            <a:br>
              <a:rPr lang="en-US" sz="2800" dirty="0">
                <a:effectLst/>
                <a:latin typeface="+mj-lt"/>
                <a:ea typeface="Calibri" panose="020F0502020204030204" pitchFamily="34" charset="0"/>
                <a:cs typeface="Times New Roman" panose="02020603050405020304" pitchFamily="18" charset="0"/>
              </a:rPr>
            </a:br>
            <a:r>
              <a:rPr lang="en-US" sz="2800" dirty="0">
                <a:effectLst/>
                <a:latin typeface="+mj-lt"/>
                <a:ea typeface="Calibri" panose="020F0502020204030204" pitchFamily="34" charset="0"/>
                <a:cs typeface="Times New Roman" panose="02020603050405020304" pitchFamily="18" charset="0"/>
              </a:rPr>
              <a:t>Consolidated Municipality of Carson City, Nevada</a:t>
            </a:r>
            <a:br>
              <a:rPr lang="en-US" sz="2800" dirty="0">
                <a:effectLst/>
                <a:latin typeface="+mj-lt"/>
                <a:ea typeface="Calibri" panose="020F0502020204030204" pitchFamily="34" charset="0"/>
                <a:cs typeface="Times New Roman" panose="02020603050405020304" pitchFamily="18" charset="0"/>
              </a:rPr>
            </a:br>
            <a:r>
              <a:rPr lang="en-US" sz="2800" dirty="0">
                <a:effectLst/>
                <a:latin typeface="+mj-lt"/>
                <a:ea typeface="Calibri" panose="020F0502020204030204" pitchFamily="34" charset="0"/>
                <a:cs typeface="Times New Roman" panose="02020603050405020304" pitchFamily="18" charset="0"/>
              </a:rPr>
              <a:t>201 North Carson Street, Suite 5 ● Carson City, NV 89701</a:t>
            </a:r>
            <a:br>
              <a:rPr lang="en-US" sz="2800" dirty="0">
                <a:effectLst/>
                <a:latin typeface="+mj-lt"/>
                <a:ea typeface="Calibri" panose="020F0502020204030204" pitchFamily="34" charset="0"/>
                <a:cs typeface="Times New Roman" panose="02020603050405020304" pitchFamily="18" charset="0"/>
              </a:rPr>
            </a:br>
            <a:r>
              <a:rPr lang="en-US" sz="2800" dirty="0">
                <a:effectLst/>
                <a:latin typeface="+mj-lt"/>
                <a:ea typeface="Calibri" panose="020F0502020204030204" pitchFamily="34" charset="0"/>
                <a:cs typeface="Times New Roman" panose="02020603050405020304" pitchFamily="18" charset="0"/>
              </a:rPr>
              <a:t>Office: (775) 887-2092 ● Fax: (775) 887-2102</a:t>
            </a:r>
            <a:br>
              <a:rPr lang="en-US" sz="2800" dirty="0">
                <a:effectLst/>
                <a:latin typeface="+mj-lt"/>
                <a:ea typeface="Calibri" panose="020F0502020204030204" pitchFamily="34" charset="0"/>
                <a:cs typeface="Times New Roman" panose="02020603050405020304" pitchFamily="18" charset="0"/>
              </a:rPr>
            </a:br>
            <a:r>
              <a:rPr lang="en-US" sz="2800" dirty="0">
                <a:effectLst/>
                <a:latin typeface="+mj-lt"/>
                <a:ea typeface="Calibri" panose="020F0502020204030204" pitchFamily="34" charset="0"/>
                <a:cs typeface="Times New Roman" panose="02020603050405020304" pitchFamily="18" charset="0"/>
              </a:rPr>
              <a:t>Email: </a:t>
            </a:r>
            <a:r>
              <a:rPr lang="en-US" sz="2800" u="sng" dirty="0">
                <a:solidFill>
                  <a:srgbClr val="0000FF"/>
                </a:solidFill>
                <a:effectLst/>
                <a:latin typeface="+mj-lt"/>
                <a:ea typeface="Calibri" panose="020F0502020204030204" pitchFamily="34" charset="0"/>
                <a:cs typeface="Times New Roman" panose="02020603050405020304" pitchFamily="18" charset="0"/>
                <a:hlinkClick r:id="rId2"/>
              </a:rPr>
              <a:t>treasurer@carson.org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FFFF"/>
              </a:solidFill>
            </a:endParaRPr>
          </a:p>
        </p:txBody>
      </p:sp>
    </p:spTree>
    <p:extLst>
      <p:ext uri="{BB962C8B-B14F-4D97-AF65-F5344CB8AC3E}">
        <p14:creationId xmlns:p14="http://schemas.microsoft.com/office/powerpoint/2010/main" val="19448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93750DB-4864-4926-9978-EEB279946D0F}"/>
              </a:ext>
            </a:extLst>
          </p:cNvPr>
          <p:cNvSpPr>
            <a:spLocks noGrp="1"/>
          </p:cNvSpPr>
          <p:nvPr>
            <p:ph idx="1"/>
          </p:nvPr>
        </p:nvSpPr>
        <p:spPr>
          <a:xfrm>
            <a:off x="5326144" y="317090"/>
            <a:ext cx="6492230" cy="6223819"/>
          </a:xfrm>
        </p:spPr>
        <p:txBody>
          <a:bodyPr anchor="ctr">
            <a:normAutofit lnSpcReduction="10000"/>
          </a:bodyPr>
          <a:lstStyle/>
          <a:p>
            <a:pPr marL="0" indent="0">
              <a:buNone/>
            </a:pPr>
            <a:r>
              <a:rPr lang="en-US" sz="2400" dirty="0">
                <a:solidFill>
                  <a:schemeClr val="tx1">
                    <a:lumMod val="85000"/>
                    <a:lumOff val="15000"/>
                  </a:schemeClr>
                </a:solidFill>
              </a:rPr>
              <a:t>Why are Carson City’s history and status as a consolidated municipality important?</a:t>
            </a:r>
          </a:p>
          <a:p>
            <a:r>
              <a:rPr lang="en-US" sz="2400" dirty="0">
                <a:solidFill>
                  <a:schemeClr val="tx1">
                    <a:lumMod val="85000"/>
                    <a:lumOff val="15000"/>
                  </a:schemeClr>
                </a:solidFill>
              </a:rPr>
              <a:t>Carson City consists of approximately 146 square miles of area</a:t>
            </a:r>
          </a:p>
          <a:p>
            <a:pPr lvl="1"/>
            <a:r>
              <a:rPr lang="en-US" dirty="0">
                <a:solidFill>
                  <a:schemeClr val="tx1">
                    <a:lumMod val="85000"/>
                    <a:lumOff val="15000"/>
                  </a:schemeClr>
                </a:solidFill>
              </a:rPr>
              <a:t>In comparison: </a:t>
            </a:r>
          </a:p>
          <a:p>
            <a:pPr lvl="2"/>
            <a:r>
              <a:rPr lang="en-US" sz="2400" dirty="0">
                <a:solidFill>
                  <a:schemeClr val="tx1">
                    <a:lumMod val="85000"/>
                    <a:lumOff val="15000"/>
                  </a:schemeClr>
                </a:solidFill>
              </a:rPr>
              <a:t>San Francisco City/County is 46.87 square miles</a:t>
            </a:r>
          </a:p>
          <a:p>
            <a:pPr lvl="2"/>
            <a:r>
              <a:rPr lang="en-US" sz="2400" dirty="0">
                <a:solidFill>
                  <a:schemeClr val="tx1">
                    <a:lumMod val="85000"/>
                    <a:lumOff val="15000"/>
                  </a:schemeClr>
                </a:solidFill>
              </a:rPr>
              <a:t>Washington, D.C. is 68.34 square miles</a:t>
            </a:r>
          </a:p>
          <a:p>
            <a:r>
              <a:rPr lang="en-US" sz="2400" dirty="0">
                <a:solidFill>
                  <a:schemeClr val="tx1">
                    <a:lumMod val="85000"/>
                    <a:lumOff val="15000"/>
                  </a:schemeClr>
                </a:solidFill>
              </a:rPr>
              <a:t>Carson City has a portion of Lake Tahoe</a:t>
            </a:r>
          </a:p>
          <a:p>
            <a:r>
              <a:rPr lang="en-US" sz="2400" dirty="0">
                <a:solidFill>
                  <a:schemeClr val="tx1">
                    <a:lumMod val="85000"/>
                    <a:lumOff val="15000"/>
                  </a:schemeClr>
                </a:solidFill>
              </a:rPr>
              <a:t>A bit of trivia: Carson City is one of two capital cities in the United States that borders another state </a:t>
            </a:r>
          </a:p>
          <a:p>
            <a:pPr lvl="1"/>
            <a:r>
              <a:rPr lang="en-US" dirty="0">
                <a:solidFill>
                  <a:schemeClr val="tx1">
                    <a:lumMod val="85000"/>
                    <a:lumOff val="15000"/>
                  </a:schemeClr>
                </a:solidFill>
              </a:rPr>
              <a:t>Carson City borders California by way of Lake Tahoe</a:t>
            </a:r>
          </a:p>
          <a:p>
            <a:pPr lvl="1"/>
            <a:r>
              <a:rPr lang="en-US" dirty="0">
                <a:solidFill>
                  <a:schemeClr val="tx1">
                    <a:lumMod val="85000"/>
                    <a:lumOff val="15000"/>
                  </a:schemeClr>
                </a:solidFill>
              </a:rPr>
              <a:t>Trenton, New Jersey is the other capital city that borders another state (Pennsylvania, by way of the Delaware River, another water border)</a:t>
            </a:r>
          </a:p>
          <a:p>
            <a:pPr lvl="2"/>
            <a:endParaRPr lang="en-US" sz="1700" dirty="0">
              <a:solidFill>
                <a:schemeClr val="tx1">
                  <a:lumMod val="85000"/>
                  <a:lumOff val="15000"/>
                </a:schemeClr>
              </a:solidFill>
            </a:endParaRPr>
          </a:p>
        </p:txBody>
      </p:sp>
      <p:sp>
        <p:nvSpPr>
          <p:cNvPr id="16"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AA3AEE-CF73-428E-BD6B-D8BE53F9C6F3}"/>
              </a:ext>
            </a:extLst>
          </p:cNvPr>
          <p:cNvPicPr>
            <a:picLocks noChangeAspect="1"/>
          </p:cNvPicPr>
          <p:nvPr/>
        </p:nvPicPr>
        <p:blipFill>
          <a:blip r:embed="rId2"/>
          <a:stretch>
            <a:fillRect/>
          </a:stretch>
        </p:blipFill>
        <p:spPr>
          <a:xfrm>
            <a:off x="255556" y="443059"/>
            <a:ext cx="4836059" cy="4392892"/>
          </a:xfrm>
          <a:prstGeom prst="rect">
            <a:avLst/>
          </a:prstGeom>
        </p:spPr>
      </p:pic>
    </p:spTree>
    <p:extLst>
      <p:ext uri="{BB962C8B-B14F-4D97-AF65-F5344CB8AC3E}">
        <p14:creationId xmlns:p14="http://schemas.microsoft.com/office/powerpoint/2010/main" val="77824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B2AC934E-F325-4C6B-BEA0-D613D5525ED6}"/>
              </a:ext>
            </a:extLst>
          </p:cNvPr>
          <p:cNvSpPr>
            <a:spLocks noGrp="1"/>
          </p:cNvSpPr>
          <p:nvPr>
            <p:ph idx="1"/>
          </p:nvPr>
        </p:nvSpPr>
        <p:spPr>
          <a:xfrm>
            <a:off x="5188939" y="270221"/>
            <a:ext cx="6298971" cy="1851885"/>
          </a:xfrm>
        </p:spPr>
        <p:txBody>
          <a:bodyPr anchor="ctr">
            <a:normAutofit/>
          </a:bodyPr>
          <a:lstStyle/>
          <a:p>
            <a:pPr marL="0" indent="0">
              <a:buNone/>
            </a:pPr>
            <a:r>
              <a:rPr lang="en-US" sz="2000" dirty="0"/>
              <a:t>Most people see Carson City for its “city” features such as its historic West Side, Capitol Complex, airport, and industrial areas, and don’t realize how much mountainous and uninhabited areas it contains.</a:t>
            </a:r>
          </a:p>
          <a:p>
            <a:pPr marL="0" indent="0">
              <a:buNone/>
            </a:pPr>
            <a:r>
              <a:rPr lang="en-US" sz="2000" dirty="0"/>
              <a:t> </a:t>
            </a:r>
            <a:r>
              <a:rPr lang="en-US" sz="1200" dirty="0"/>
              <a:t>˂-- view from “Carson City” overlooking Marlette Lake and Lake Tahoe. </a:t>
            </a:r>
          </a:p>
        </p:txBody>
      </p:sp>
      <p:pic>
        <p:nvPicPr>
          <p:cNvPr id="14" name="Picture 13">
            <a:extLst>
              <a:ext uri="{FF2B5EF4-FFF2-40B4-BE49-F238E27FC236}">
                <a16:creationId xmlns:a16="http://schemas.microsoft.com/office/drawing/2014/main" id="{E47B3D99-333A-4EAB-88FA-858409CA0AB8}"/>
              </a:ext>
            </a:extLst>
          </p:cNvPr>
          <p:cNvPicPr>
            <a:picLocks noChangeAspect="1"/>
          </p:cNvPicPr>
          <p:nvPr/>
        </p:nvPicPr>
        <p:blipFill rotWithShape="1">
          <a:blip r:embed="rId2"/>
          <a:srcRect l="865" r="1" b="1"/>
          <a:stretch/>
        </p:blipFill>
        <p:spPr>
          <a:xfrm>
            <a:off x="443345" y="2392326"/>
            <a:ext cx="4559268" cy="3917209"/>
          </a:xfrm>
          <a:prstGeom prst="rect">
            <a:avLst/>
          </a:prstGeom>
        </p:spPr>
      </p:pic>
      <p:pic>
        <p:nvPicPr>
          <p:cNvPr id="18" name="Picture 17">
            <a:extLst>
              <a:ext uri="{FF2B5EF4-FFF2-40B4-BE49-F238E27FC236}">
                <a16:creationId xmlns:a16="http://schemas.microsoft.com/office/drawing/2014/main" id="{9EDC642A-7EDC-4CE0-A731-BE8BCB921392}"/>
              </a:ext>
            </a:extLst>
          </p:cNvPr>
          <p:cNvPicPr>
            <a:picLocks noChangeAspect="1"/>
          </p:cNvPicPr>
          <p:nvPr/>
        </p:nvPicPr>
        <p:blipFill>
          <a:blip r:embed="rId3"/>
          <a:stretch>
            <a:fillRect/>
          </a:stretch>
        </p:blipFill>
        <p:spPr>
          <a:xfrm>
            <a:off x="443345" y="129363"/>
            <a:ext cx="4559268" cy="2133600"/>
          </a:xfrm>
          <a:prstGeom prst="rect">
            <a:avLst/>
          </a:prstGeom>
        </p:spPr>
      </p:pic>
      <p:pic>
        <p:nvPicPr>
          <p:cNvPr id="3" name="Picture 2">
            <a:extLst>
              <a:ext uri="{FF2B5EF4-FFF2-40B4-BE49-F238E27FC236}">
                <a16:creationId xmlns:a16="http://schemas.microsoft.com/office/drawing/2014/main" id="{A48CB50A-B7CE-5413-B267-1D9A89E580EE}"/>
              </a:ext>
            </a:extLst>
          </p:cNvPr>
          <p:cNvPicPr>
            <a:picLocks noChangeAspect="1"/>
          </p:cNvPicPr>
          <p:nvPr/>
        </p:nvPicPr>
        <p:blipFill>
          <a:blip r:embed="rId4"/>
          <a:stretch>
            <a:fillRect/>
          </a:stretch>
        </p:blipFill>
        <p:spPr>
          <a:xfrm>
            <a:off x="5243458" y="2392326"/>
            <a:ext cx="6704647" cy="3917209"/>
          </a:xfrm>
          <a:prstGeom prst="rect">
            <a:avLst/>
          </a:prstGeom>
        </p:spPr>
      </p:pic>
    </p:spTree>
    <p:extLst>
      <p:ext uri="{BB962C8B-B14F-4D97-AF65-F5344CB8AC3E}">
        <p14:creationId xmlns:p14="http://schemas.microsoft.com/office/powerpoint/2010/main" val="2904017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1B5A301-0673-99A0-8B10-9A795654B6D0}"/>
              </a:ext>
            </a:extLst>
          </p:cNvPr>
          <p:cNvSpPr>
            <a:spLocks noGrp="1"/>
          </p:cNvSpPr>
          <p:nvPr>
            <p:ph type="title"/>
          </p:nvPr>
        </p:nvSpPr>
        <p:spPr>
          <a:xfrm>
            <a:off x="1597944" y="342251"/>
            <a:ext cx="8411817" cy="998869"/>
          </a:xfrm>
        </p:spPr>
        <p:txBody>
          <a:bodyPr>
            <a:normAutofit/>
          </a:bodyPr>
          <a:lstStyle/>
          <a:p>
            <a:r>
              <a:rPr lang="en-US" sz="2400" b="1" dirty="0"/>
              <a:t>SUMMARY OF REAL PROPERTY TAX COLLECTION IN CARSON CITY</a:t>
            </a:r>
          </a:p>
        </p:txBody>
      </p:sp>
      <p:sp>
        <p:nvSpPr>
          <p:cNvPr id="3" name="Content Placeholder 2">
            <a:extLst>
              <a:ext uri="{FF2B5EF4-FFF2-40B4-BE49-F238E27FC236}">
                <a16:creationId xmlns:a16="http://schemas.microsoft.com/office/drawing/2014/main" id="{6BCF4739-F424-AB02-41B1-3F698DE31ABE}"/>
              </a:ext>
            </a:extLst>
          </p:cNvPr>
          <p:cNvSpPr>
            <a:spLocks noGrp="1"/>
          </p:cNvSpPr>
          <p:nvPr>
            <p:ph idx="1"/>
          </p:nvPr>
        </p:nvSpPr>
        <p:spPr>
          <a:xfrm>
            <a:off x="74612" y="1184028"/>
            <a:ext cx="6019864" cy="5431376"/>
          </a:xfrm>
        </p:spPr>
        <p:txBody>
          <a:bodyPr anchor="ctr">
            <a:normAutofit/>
          </a:bodyPr>
          <a:lstStyle/>
          <a:p>
            <a:r>
              <a:rPr lang="en-US" sz="2400" dirty="0"/>
              <a:t>For tax year 2026 (7/1/25 to 6/30/26) Carson City has:</a:t>
            </a:r>
          </a:p>
          <a:p>
            <a:pPr lvl="1"/>
            <a:r>
              <a:rPr lang="en-US" dirty="0"/>
              <a:t>A total of 20,585 taxable real property parcels *</a:t>
            </a:r>
          </a:p>
          <a:p>
            <a:pPr lvl="1"/>
            <a:r>
              <a:rPr lang="en-US" dirty="0"/>
              <a:t>for a taxable amount of $72,426,674.31*</a:t>
            </a:r>
          </a:p>
          <a:p>
            <a:pPr lvl="1"/>
            <a:r>
              <a:rPr lang="en-US" dirty="0"/>
              <a:t>A total of 864 tax-exempt parcels* </a:t>
            </a:r>
          </a:p>
          <a:p>
            <a:pPr lvl="1"/>
            <a:r>
              <a:rPr lang="en-US" dirty="0"/>
              <a:t>That’s a total of 21,449 taxable and exempt parcels.</a:t>
            </a:r>
          </a:p>
          <a:p>
            <a:r>
              <a:rPr lang="en-US" sz="2400" dirty="0"/>
              <a:t>864 real property parcels for which Carson City can’t receive property tax revenue, or roughly 4.02% of the combined taxable and tax-exempt parcels in Carson City</a:t>
            </a:r>
          </a:p>
          <a:p>
            <a:pPr marL="0" indent="0">
              <a:buNone/>
            </a:pPr>
            <a:r>
              <a:rPr lang="en-US" sz="1200" dirty="0"/>
              <a:t>*source: Devnet (Carson City’s tax assessment and billing system)</a:t>
            </a:r>
          </a:p>
        </p:txBody>
      </p:sp>
      <p:pic>
        <p:nvPicPr>
          <p:cNvPr id="5" name="Picture 4">
            <a:extLst>
              <a:ext uri="{FF2B5EF4-FFF2-40B4-BE49-F238E27FC236}">
                <a16:creationId xmlns:a16="http://schemas.microsoft.com/office/drawing/2014/main" id="{FFD1ACFA-83FA-79E4-613A-E6FD6B0DFE28}"/>
              </a:ext>
            </a:extLst>
          </p:cNvPr>
          <p:cNvPicPr>
            <a:picLocks noChangeAspect="1"/>
          </p:cNvPicPr>
          <p:nvPr/>
        </p:nvPicPr>
        <p:blipFill>
          <a:blip r:embed="rId2"/>
          <a:stretch>
            <a:fillRect/>
          </a:stretch>
        </p:blipFill>
        <p:spPr>
          <a:xfrm>
            <a:off x="6169087" y="1604866"/>
            <a:ext cx="5806002" cy="4001877"/>
          </a:xfrm>
          <a:prstGeom prst="rect">
            <a:avLst/>
          </a:prstGeom>
        </p:spPr>
      </p:pic>
      <p:sp>
        <p:nvSpPr>
          <p:cNvPr id="4" name="Flowchart: Connector 3">
            <a:extLst>
              <a:ext uri="{FF2B5EF4-FFF2-40B4-BE49-F238E27FC236}">
                <a16:creationId xmlns:a16="http://schemas.microsoft.com/office/drawing/2014/main" id="{5C05A7E8-5C1C-4B85-EE0A-E9FFC2B452AE}"/>
              </a:ext>
            </a:extLst>
          </p:cNvPr>
          <p:cNvSpPr/>
          <p:nvPr/>
        </p:nvSpPr>
        <p:spPr>
          <a:xfrm>
            <a:off x="11579290" y="270588"/>
            <a:ext cx="457200" cy="457200"/>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636096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D5693F-544A-6D9B-C5FB-B0EA79CC05E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28F996-AF73-7FB8-8589-7B1AEC234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7644DD7-F3A4-4089-8B8A-A5016389B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pic>
        <p:nvPicPr>
          <p:cNvPr id="3" name="Picture 2">
            <a:extLst>
              <a:ext uri="{FF2B5EF4-FFF2-40B4-BE49-F238E27FC236}">
                <a16:creationId xmlns:a16="http://schemas.microsoft.com/office/drawing/2014/main" id="{710CF854-44EF-8212-BF9F-E6FA34008276}"/>
              </a:ext>
            </a:extLst>
          </p:cNvPr>
          <p:cNvPicPr>
            <a:picLocks noChangeAspect="1"/>
          </p:cNvPicPr>
          <p:nvPr/>
        </p:nvPicPr>
        <p:blipFill>
          <a:blip r:embed="rId2"/>
          <a:stretch>
            <a:fillRect/>
          </a:stretch>
        </p:blipFill>
        <p:spPr>
          <a:xfrm>
            <a:off x="4700910" y="1655444"/>
            <a:ext cx="6525536" cy="4563112"/>
          </a:xfrm>
          <a:prstGeom prst="rect">
            <a:avLst/>
          </a:prstGeom>
        </p:spPr>
      </p:pic>
    </p:spTree>
    <p:extLst>
      <p:ext uri="{BB962C8B-B14F-4D97-AF65-F5344CB8AC3E}">
        <p14:creationId xmlns:p14="http://schemas.microsoft.com/office/powerpoint/2010/main" val="2848991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27094</TotalTime>
  <Words>2680</Words>
  <Application>Microsoft Office PowerPoint</Application>
  <PresentationFormat>Widescreen</PresentationFormat>
  <Paragraphs>308</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Aptos</vt:lpstr>
      <vt:lpstr>Arial</vt:lpstr>
      <vt:lpstr>Calibri</vt:lpstr>
      <vt:lpstr>Calibri Light</vt:lpstr>
      <vt:lpstr>Office Theme</vt:lpstr>
      <vt:lpstr>OFFICE OF THE TREASURER Consolidated Municipality  of  Carson City, Nevada 201 North Carson Street, Suite 5   Carson City, NV 89701 Office: (775) 887-2092 ●Fax: (775) 887-2102 Email: treasurer@carson.org </vt:lpstr>
      <vt:lpstr>PowerPoint Presentation</vt:lpstr>
      <vt:lpstr>PowerPoint Presentation</vt:lpstr>
      <vt:lpstr>PowerPoint Presentation</vt:lpstr>
      <vt:lpstr>PowerPoint Presentation</vt:lpstr>
      <vt:lpstr>PowerPoint Presentation</vt:lpstr>
      <vt:lpstr>PowerPoint Presentation</vt:lpstr>
      <vt:lpstr>SUMMARY OF REAL PROPERTY TAX COLLECTION IN CARSON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REAL PROPERTY TAX COLLECTION IN CARSON CITY TAX COLLECTION DURING THE LAST 7 YEARS source: Devnet (Carson City property tax system)</vt:lpstr>
      <vt:lpstr>PROPERTY TAX COLLECTION AND REVENUE SOURCES IN CARSON CITY</vt:lpstr>
      <vt:lpstr> SUMMARY OF CARSON CITY EXPENSES BY DEPARTMENT/OFFICE FUNCTIONS</vt:lpstr>
      <vt:lpstr>PowerPoint Presentation</vt:lpstr>
      <vt:lpstr>PowerPoint Presentation</vt:lpstr>
      <vt:lpstr>OVERVIEW OF THE   CARSON CITY TREASURER’S OFFICE</vt:lpstr>
      <vt:lpstr>OVERVIEW OF THE   CARSON CITY TREASURER’S OFFICE</vt:lpstr>
      <vt:lpstr>OVERVIEW OF THE CARSON CITY TREASURER’S OFFICE</vt:lpstr>
      <vt:lpstr>PowerPoint Presentation</vt:lpstr>
      <vt:lpstr>PowerPoint Presentation</vt:lpstr>
      <vt:lpstr>OVERVIEW OF THE CARSON CITY TREASURER’S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City of Carson City 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Needs the Money?</dc:title>
  <dc:creator>Andrew Rasor</dc:creator>
  <cp:lastModifiedBy>Andrew Rasor</cp:lastModifiedBy>
  <cp:revision>82</cp:revision>
  <dcterms:created xsi:type="dcterms:W3CDTF">2022-10-13T22:37:50Z</dcterms:created>
  <dcterms:modified xsi:type="dcterms:W3CDTF">2025-12-04T18:37:03Z</dcterms:modified>
</cp:coreProperties>
</file>